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3b9e6642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3b9e664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3b9e6642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3b9e6642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3b9e6642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3b9e6642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3b9e6642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3b9e6642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02009d9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02009d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32f25e34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32f25e3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02009d91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02009d9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2eff0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32eff0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2f25e34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32f25e34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32f25e3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32f25e3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3ab8faa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3ab8faa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21d9eb3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21d9eb3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4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3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8.jpg"/><Relationship Id="rId7" Type="http://schemas.openxmlformats.org/officeDocument/2006/relationships/image" Target="../media/image13.jpg"/><Relationship Id="rId8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Relationship Id="rId7" Type="http://schemas.openxmlformats.org/officeDocument/2006/relationships/image" Target="../media/image24.jpg"/><Relationship Id="rId8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30.jpg"/><Relationship Id="rId5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89550"/>
            <a:ext cx="263100" cy="1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0">
              <a:solidFill>
                <a:srgbClr val="3C78D8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7070" l="21899" r="25265" t="19598"/>
          <a:stretch/>
        </p:blipFill>
        <p:spPr>
          <a:xfrm>
            <a:off x="5480325" y="2914450"/>
            <a:ext cx="3476900" cy="19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194" y="152400"/>
            <a:ext cx="2903612" cy="21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22421" l="15785" r="7214" t="16149"/>
          <a:stretch/>
        </p:blipFill>
        <p:spPr>
          <a:xfrm>
            <a:off x="111325" y="2720637"/>
            <a:ext cx="3796574" cy="216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02850" y="704000"/>
            <a:ext cx="20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15500" y="804575"/>
            <a:ext cx="2629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5630"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rPr>
              <a:t>A scuola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033500" y="2597200"/>
            <a:ext cx="1339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5630"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rPr>
              <a:t>con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961025" y="992725"/>
            <a:ext cx="29037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30"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rPr>
              <a:t>Topo </a:t>
            </a:r>
            <a:endParaRPr sz="5630">
              <a:solidFill>
                <a:srgbClr val="3C78D8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5630">
                <a:solidFill>
                  <a:srgbClr val="3C78D8"/>
                </a:solidFill>
                <a:latin typeface="Lobster"/>
                <a:ea typeface="Lobster"/>
                <a:cs typeface="Lobster"/>
                <a:sym typeface="Lobster"/>
              </a:rPr>
              <a:t>         Lino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02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r>
              <a:rPr b="1" lang="it" sz="302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bbiamo costruito i costumi….e siamo entrati nella                                                                                                                                                                       .                                      parte!</a:t>
            </a:r>
            <a:endParaRPr b="1" sz="302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2250" y="2270025"/>
            <a:ext cx="2055600" cy="20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85450"/>
            <a:ext cx="4375075" cy="334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4">
            <a:alphaModFix/>
          </a:blip>
          <a:srcRect b="17817" l="0" r="0" t="0"/>
          <a:stretch/>
        </p:blipFill>
        <p:spPr>
          <a:xfrm>
            <a:off x="433875" y="1130988"/>
            <a:ext cx="3057375" cy="36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201150"/>
            <a:ext cx="8520600" cy="1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355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r>
              <a:rPr b="1" lang="it" sz="3355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bbiamo realizzato così una splendida recita con cui ci siamo fatti gli auguri di Natale.</a:t>
            </a:r>
            <a:endParaRPr b="1" sz="3355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5620" l="10161" r="10137" t="-2024"/>
          <a:stretch/>
        </p:blipFill>
        <p:spPr>
          <a:xfrm>
            <a:off x="589788" y="1313825"/>
            <a:ext cx="3622775" cy="36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325" y="1392600"/>
            <a:ext cx="3799642" cy="352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15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72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I protagonisti della rappresentazione, oltre agli animaletti del bosco, sono stati i valori della solidarietà, dell’amicizia, e del reciproco aiuto.Ci siamo divertiti tantissimo, ma soprattutto….</a:t>
            </a:r>
            <a:endParaRPr sz="272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7845375" y="2478800"/>
            <a:ext cx="6693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545" y="2044925"/>
            <a:ext cx="3402755" cy="27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b="2619" l="8178" r="8027" t="0"/>
          <a:stretch/>
        </p:blipFill>
        <p:spPr>
          <a:xfrm>
            <a:off x="545325" y="2281725"/>
            <a:ext cx="4476952" cy="234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1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82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abbiamo imparato ad apprezzare ancora di più la bellezza dell’amicizia e della solidarietà!!!</a:t>
            </a:r>
            <a:endParaRPr b="1" sz="282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2181350"/>
            <a:ext cx="2638200" cy="16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5600"/>
            <a:ext cx="4323749" cy="236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5365" l="12549" r="0" t="0"/>
          <a:stretch/>
        </p:blipFill>
        <p:spPr>
          <a:xfrm>
            <a:off x="4817855" y="1685600"/>
            <a:ext cx="4014445" cy="24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143675" y="4496975"/>
            <a:ext cx="880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 L’abbraccio finale è la verifica più esauriente di tutto il lavoro!!!</a:t>
            </a:r>
            <a:endParaRPr sz="2600">
              <a:solidFill>
                <a:srgbClr val="EFEFE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-71825"/>
            <a:ext cx="85206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it" sz="362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Educazione Civica</a:t>
            </a:r>
            <a:r>
              <a:rPr b="1" i="1" lang="it" sz="332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b="1" i="1" sz="332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it" sz="242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Con Topo Lino costruiamo la nostra carta d’identità ed impariamo la</a:t>
            </a:r>
            <a:r>
              <a:rPr lang="it" sz="222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it" sz="222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solidarietà</a:t>
            </a:r>
            <a:endParaRPr b="1" sz="312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72400" y="1446750"/>
            <a:ext cx="5344500" cy="14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2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Una mattina a scuola abbiamo trovato una sorpresa….. Fra rametti e foglioline è venuto a trovarci un nuovo amico…</a:t>
            </a:r>
            <a:endParaRPr sz="22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8248" l="16527" r="0" t="0"/>
          <a:stretch/>
        </p:blipFill>
        <p:spPr>
          <a:xfrm>
            <a:off x="73681" y="2718425"/>
            <a:ext cx="4384470" cy="234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23625" l="0" r="0" t="-7701"/>
          <a:stretch/>
        </p:blipFill>
        <p:spPr>
          <a:xfrm>
            <a:off x="6374975" y="855674"/>
            <a:ext cx="2239816" cy="141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1875" y="2571750"/>
            <a:ext cx="3910426" cy="23418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651250" y="3516075"/>
            <a:ext cx="157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5420">
                <a:latin typeface="Lobster"/>
                <a:ea typeface="Lobster"/>
                <a:cs typeface="Lobster"/>
                <a:sym typeface="Lobster"/>
              </a:rPr>
              <a:t>TOPO  LINO</a:t>
            </a:r>
            <a:endParaRPr b="1" sz="6419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063" y="2284400"/>
            <a:ext cx="4469827" cy="25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75" y="1314975"/>
            <a:ext cx="3261376" cy="18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675" y="615738"/>
            <a:ext cx="2283100" cy="40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0"/>
            <a:ext cx="85206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3355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3466">
                <a:solidFill>
                  <a:srgbClr val="85200C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r>
              <a:rPr b="1" lang="it" sz="3466">
                <a:solidFill>
                  <a:srgbClr val="85200C"/>
                </a:solidFill>
                <a:latin typeface="Lobster"/>
                <a:ea typeface="Lobster"/>
                <a:cs typeface="Lobster"/>
                <a:sym typeface="Lobster"/>
              </a:rPr>
              <a:t>n ogni sezione ha trovato la sua tana</a:t>
            </a:r>
            <a:endParaRPr b="1" sz="3466">
              <a:solidFill>
                <a:srgbClr val="85200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904100" y="1859100"/>
            <a:ext cx="1698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50" y="683390"/>
            <a:ext cx="2379625" cy="423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b="5547" l="34034" r="36705" t="2599"/>
          <a:stretch/>
        </p:blipFill>
        <p:spPr>
          <a:xfrm>
            <a:off x="6452675" y="567325"/>
            <a:ext cx="2506945" cy="43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11166" l="0" r="0" t="0"/>
          <a:stretch/>
        </p:blipFill>
        <p:spPr>
          <a:xfrm>
            <a:off x="411474" y="542101"/>
            <a:ext cx="2379626" cy="434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52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e siamo diventati amici</a:t>
            </a:r>
            <a:endParaRPr b="1" sz="352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202925"/>
            <a:ext cx="4211224" cy="23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75" y="1152475"/>
            <a:ext cx="4324576" cy="243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5000" y="2226915"/>
            <a:ext cx="4595900" cy="258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201150"/>
            <a:ext cx="8520600" cy="1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32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P</a:t>
            </a:r>
            <a:r>
              <a:rPr b="1" lang="it" sz="332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er conoscerci meglio abbiamo realizzato la</a:t>
            </a:r>
            <a:r>
              <a:rPr b="1" lang="it" sz="332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it" sz="332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r>
              <a:rPr b="1" lang="it" sz="332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arta d’identità </a:t>
            </a:r>
            <a:r>
              <a:rPr b="1" lang="it" sz="332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…di Topo Lino e…</a:t>
            </a:r>
            <a:endParaRPr b="1" sz="292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4525700"/>
            <a:ext cx="176700" cy="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41324" r="-13772" t="0"/>
          <a:stretch/>
        </p:blipFill>
        <p:spPr>
          <a:xfrm>
            <a:off x="2673125" y="1289725"/>
            <a:ext cx="2376799" cy="233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8264" l="-1652" r="-1652" t="-11570"/>
          <a:stretch/>
        </p:blipFill>
        <p:spPr>
          <a:xfrm>
            <a:off x="116375" y="891962"/>
            <a:ext cx="2376801" cy="35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 b="0" l="51702" r="0" t="8784"/>
          <a:stretch/>
        </p:blipFill>
        <p:spPr>
          <a:xfrm>
            <a:off x="1883662" y="3045875"/>
            <a:ext cx="1513575" cy="19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8951" y="761350"/>
            <a:ext cx="1634375" cy="290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3938" y="1289725"/>
            <a:ext cx="1861974" cy="312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4475" y="2054524"/>
            <a:ext cx="1950811" cy="302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201150"/>
            <a:ext cx="8520600" cy="7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it" sz="362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e anche la nostra!!!</a:t>
            </a:r>
            <a:endParaRPr b="1" sz="362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24" y="747100"/>
            <a:ext cx="1927600" cy="3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951" y="2571750"/>
            <a:ext cx="3468901" cy="24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3565" y="885400"/>
            <a:ext cx="1802899" cy="279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7538" y="2083401"/>
            <a:ext cx="1862825" cy="28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1000" y="339425"/>
            <a:ext cx="2917051" cy="18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8064" y="43512"/>
            <a:ext cx="1481183" cy="24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161125"/>
            <a:ext cx="8153400" cy="14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it" sz="2408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 Natale Topo Lino ci ha raccontato una  sua avventura, con con cui ci ha insegnato i valori dell’amicizia, della solidarietà e della condivisione. Noi abbiamo voluto imitarlo e….</a:t>
            </a:r>
            <a:r>
              <a:rPr b="1" lang="it" sz="242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Per prima cosa abbiamo realizzato dei “biscotti”</a:t>
            </a:r>
            <a:endParaRPr b="1" sz="2708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 flipH="1" rot="10800000">
            <a:off x="2553150" y="3643775"/>
            <a:ext cx="1264200" cy="1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0" y="1774297"/>
            <a:ext cx="2022924" cy="28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75" y="1854875"/>
            <a:ext cx="3676550" cy="287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1324" y="1615025"/>
            <a:ext cx="2332334" cy="337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100575" y="333475"/>
            <a:ext cx="4471500" cy="15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22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l</a:t>
            </a:r>
            <a:r>
              <a:rPr b="1" lang="it" sz="352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i abbiamo decorati divertendoci un mondo…</a:t>
            </a:r>
            <a:endParaRPr b="1" sz="352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6125"/>
            <a:ext cx="4715200" cy="26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100" y="631244"/>
            <a:ext cx="4112500" cy="231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