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5T16:05:54.584" idx="1">
    <p:pos x="40" y="454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2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9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6D428-FA4C-44FA-8E94-780D33266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1053834"/>
            <a:ext cx="8385048" cy="1323605"/>
          </a:xfrm>
        </p:spPr>
        <p:txBody>
          <a:bodyPr/>
          <a:lstStyle/>
          <a:p>
            <a:r>
              <a:rPr lang="it-IT" dirty="0"/>
              <a:t>Nel Nome del Rispetto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0B9E74-1E68-420E-BB41-502F648D9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133" y="4480561"/>
            <a:ext cx="7010400" cy="1166495"/>
          </a:xfrm>
        </p:spPr>
        <p:txBody>
          <a:bodyPr>
            <a:normAutofit fontScale="77500" lnSpcReduction="20000"/>
          </a:bodyPr>
          <a:lstStyle/>
          <a:p>
            <a:r>
              <a:rPr lang="it-IT" sz="1600" dirty="0">
                <a:latin typeface="Avenir Next LT Pro Light" panose="020B0304020202020204" pitchFamily="34" charset="0"/>
              </a:rPr>
              <a:t>Istituto comprensivo </a:t>
            </a:r>
            <a:r>
              <a:rPr lang="it-IT" sz="1600" dirty="0" err="1">
                <a:latin typeface="Avenir Next LT Pro Light" panose="020B0304020202020204" pitchFamily="34" charset="0"/>
              </a:rPr>
              <a:t>perugia</a:t>
            </a:r>
            <a:r>
              <a:rPr lang="it-IT" sz="1600">
                <a:latin typeface="Avenir Next LT Pro Light" panose="020B0304020202020204" pitchFamily="34" charset="0"/>
              </a:rPr>
              <a:t> 12, </a:t>
            </a:r>
            <a:endParaRPr lang="it-IT" sz="1600" dirty="0">
              <a:latin typeface="Avenir Next LT Pro Light" panose="020B0304020202020204" pitchFamily="34" charset="0"/>
            </a:endParaRPr>
          </a:p>
          <a:p>
            <a:r>
              <a:rPr lang="it-IT" sz="1600" dirty="0" err="1">
                <a:latin typeface="Avenir Next LT Pro Light" panose="020B0304020202020204" pitchFamily="34" charset="0"/>
              </a:rPr>
              <a:t>poNTE</a:t>
            </a:r>
            <a:r>
              <a:rPr lang="it-IT" sz="1600" dirty="0">
                <a:latin typeface="Avenir Next LT Pro Light" panose="020B0304020202020204" pitchFamily="34" charset="0"/>
              </a:rPr>
              <a:t> San </a:t>
            </a:r>
            <a:r>
              <a:rPr lang="it-IT" sz="1600" dirty="0" err="1">
                <a:latin typeface="Avenir Next LT Pro Light" panose="020B0304020202020204" pitchFamily="34" charset="0"/>
              </a:rPr>
              <a:t>gIOVANNI</a:t>
            </a:r>
            <a:endParaRPr lang="it-IT" sz="1600" dirty="0">
              <a:latin typeface="Avenir Next LT Pro Light" panose="020B0304020202020204" pitchFamily="34" charset="0"/>
            </a:endParaRPr>
          </a:p>
          <a:p>
            <a:r>
              <a:rPr lang="it-IT" sz="2100" b="1" dirty="0">
                <a:latin typeface="Avenir Next LT Pro Light" panose="020B0304020202020204" pitchFamily="34" charset="0"/>
              </a:rPr>
              <a:t>Scuola dell’infanzia </a:t>
            </a:r>
            <a:r>
              <a:rPr lang="it-IT" sz="2100" b="1" dirty="0" err="1">
                <a:latin typeface="Avenir Next LT Pro Light" panose="020B0304020202020204" pitchFamily="34" charset="0"/>
              </a:rPr>
              <a:t>peter</a:t>
            </a:r>
            <a:r>
              <a:rPr lang="it-IT" sz="2100" b="1" dirty="0">
                <a:latin typeface="Avenir Next LT Pro Light" panose="020B0304020202020204" pitchFamily="34" charset="0"/>
              </a:rPr>
              <a:t> pan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344EDAB-13A8-4833-BB85-1C6E0E67C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67" y="2601250"/>
            <a:ext cx="1684987" cy="16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AFE9B3-4DE2-458A-841C-778184BB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602" y="1869757"/>
            <a:ext cx="9634011" cy="1325563"/>
          </a:xfrm>
        </p:spPr>
        <p:txBody>
          <a:bodyPr/>
          <a:lstStyle/>
          <a:p>
            <a:r>
              <a:rPr lang="it-IT" dirty="0"/>
              <a:t>    Gatto Rispetto </a:t>
            </a:r>
            <a:br>
              <a:rPr lang="it-IT" dirty="0"/>
            </a:br>
            <a:r>
              <a:rPr lang="it-IT" dirty="0"/>
              <a:t>è arrivato a scuola…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608F8C-694A-4885-AE3F-F287A84F9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999"/>
            <a:ext cx="4453467" cy="628226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067FD3-C23B-4060-B739-0E694D7F3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7" y="3962147"/>
            <a:ext cx="1962680" cy="19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0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243919-02D1-4B3C-A94D-834419D5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677841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E9EB99-E0D2-460C-901B-C8FEE8F9FB41}"/>
              </a:ext>
            </a:extLst>
          </p:cNvPr>
          <p:cNvSpPr txBox="1"/>
          <p:nvPr/>
        </p:nvSpPr>
        <p:spPr>
          <a:xfrm>
            <a:off x="4419601" y="745066"/>
            <a:ext cx="6447692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La parola </a:t>
            </a:r>
            <a:r>
              <a:rPr lang="it-IT" b="1" dirty="0"/>
              <a:t>Rispetto</a:t>
            </a:r>
            <a:r>
              <a:rPr lang="it-IT" dirty="0"/>
              <a:t> è sicuramente la parola chiave per aprire un mondo di civiltà ai bambini, futuri adulti ma soprattutto futuri cittadini.</a:t>
            </a:r>
          </a:p>
          <a:p>
            <a:r>
              <a:rPr lang="it-IT" dirty="0"/>
              <a:t>Considerando che l’ insegnamento dell’ Educazione Civica nelle scuole di ogni ordine e grado, ha aiutato moltissimo al trattamento di queste tematiche, come scuola dell’ infanzia </a:t>
            </a:r>
            <a:r>
              <a:rPr lang="it-IT" b="1" dirty="0"/>
              <a:t>Peter Pan </a:t>
            </a:r>
            <a:r>
              <a:rPr lang="it-IT" dirty="0"/>
              <a:t>abbiamo lavorato e accompagnato i bambini alla realizzazione di questo lavoro.</a:t>
            </a:r>
          </a:p>
          <a:p>
            <a:r>
              <a:rPr lang="it-IT" dirty="0"/>
              <a:t>Il nostro progetto è volto a riconoscere i valori dell’ amicizia, della Pace, della Solidarietà, del Rispetto dell’ essere umano e dell’ ambiente per una positiva e civile vita democratica.</a:t>
            </a:r>
          </a:p>
          <a:p>
            <a:r>
              <a:rPr lang="it-IT" dirty="0"/>
              <a:t>Abbiamo conversato con i bambini argomentando sul Rispetto di loro stessi e sul Rispetto degli altri, il dialogo e l’ ascolto ci hanno aiutato moltissimo a capire e ad interpretare le loro parole, le loro emozioni e i loro sentimenti.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14FD675-043B-489E-83D9-F426EE3A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1" y="745066"/>
            <a:ext cx="4161856" cy="55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0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94727CA-5E42-474C-A140-D9688B6E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7" y="211038"/>
            <a:ext cx="4099007" cy="664696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C1387C-8C7B-45EB-AAA4-2D799246EE4C}"/>
              </a:ext>
            </a:extLst>
          </p:cNvPr>
          <p:cNvSpPr txBox="1"/>
          <p:nvPr/>
        </p:nvSpPr>
        <p:spPr>
          <a:xfrm>
            <a:off x="4634346" y="415636"/>
            <a:ext cx="7260507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Da qui nasce l’ idea di realizzare una </a:t>
            </a:r>
            <a:r>
              <a:rPr lang="it-IT" b="1" dirty="0"/>
              <a:t>scuola</a:t>
            </a:r>
            <a:r>
              <a:rPr lang="it-IT" dirty="0"/>
              <a:t>…Perché proprio una scuola? La scuola rappresenta per i bambini la seconda casa, dove si sentono amati, accettati, protetti, sicuri.</a:t>
            </a:r>
          </a:p>
          <a:p>
            <a:r>
              <a:rPr lang="it-IT" dirty="0"/>
              <a:t>Le pareti sono rappresentate dall’ immagine di Gatto Rispetto, simbolo protagonista dell’ Associazione, , un gatto particolare, insolito ma amato dai bambini proprio per queste sue caratteristiche. La scuola è un grande contenitore, dove vengono trasmessi valori come la condivisione, l’ integrazione, l’ accoglienza, i diritti.</a:t>
            </a:r>
          </a:p>
          <a:p>
            <a:r>
              <a:rPr lang="it-IT" dirty="0"/>
              <a:t>La porta di questa </a:t>
            </a:r>
            <a:r>
              <a:rPr lang="it-IT" b="1" dirty="0"/>
              <a:t>scuola è aperta a tutti </a:t>
            </a:r>
            <a:r>
              <a:rPr lang="it-IT" dirty="0"/>
              <a:t>perché tutela il Diritto dei bambini all’ Educazione senza barriere, senza discriminazioni sociali e di razza e lo stesso </a:t>
            </a:r>
            <a:r>
              <a:rPr lang="it-IT" b="1" dirty="0"/>
              <a:t>Gatto Rispetto accoglie tutti « Nel Nome del Rispetto».</a:t>
            </a:r>
          </a:p>
          <a:p>
            <a:r>
              <a:rPr lang="it-IT" dirty="0"/>
              <a:t>Nel giardino di questa scuola giocano tanti bambini felici, provenienti da ogni parte del mondo, rispettando con grande consapevolezza l’ ambiente, rappresentato da fiori colorati e piante rigogliose.</a:t>
            </a:r>
          </a:p>
          <a:p>
            <a:r>
              <a:rPr lang="it-IT" dirty="0"/>
              <a:t>Le finalità di questo lavoro sono quelle di favorire lo sviluppo di una cultura di pace e solidarietà nei bambini, non dimenticando mai che loro non hanno pregiudizi e che la diversità è una grande ricchezza per tutti…</a:t>
            </a:r>
          </a:p>
        </p:txBody>
      </p:sp>
    </p:spTree>
    <p:extLst>
      <p:ext uri="{BB962C8B-B14F-4D97-AF65-F5344CB8AC3E}">
        <p14:creationId xmlns:p14="http://schemas.microsoft.com/office/powerpoint/2010/main" val="249460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AAFC0-9814-4663-AD95-94524F69D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624" y="-784944"/>
            <a:ext cx="12471023" cy="7642944"/>
          </a:xfrm>
        </p:spPr>
        <p:txBody>
          <a:bodyPr>
            <a:normAutofit/>
          </a:bodyPr>
          <a:lstStyle/>
          <a:p>
            <a:pPr algn="just"/>
            <a:endParaRPr lang="it-IT" sz="1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8D0612B-F277-4B18-8E6B-02BD80503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9431" y="1849583"/>
            <a:ext cx="4013369" cy="1163781"/>
          </a:xfrm>
        </p:spPr>
        <p:txBody>
          <a:bodyPr>
            <a:noAutofit/>
          </a:bodyPr>
          <a:lstStyle/>
          <a:p>
            <a:r>
              <a:rPr lang="it-IT" sz="3200" b="1" dirty="0">
                <a:latin typeface="+mj-lt"/>
              </a:rPr>
              <a:t>piccole manine</a:t>
            </a:r>
          </a:p>
          <a:p>
            <a:r>
              <a:rPr lang="it-IT" sz="3200" b="1" dirty="0">
                <a:latin typeface="+mj-lt"/>
              </a:rPr>
              <a:t>Laboriose…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52A7AE-90F9-411A-9CB1-2674F15C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830" y="225213"/>
            <a:ext cx="6959431" cy="66327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49A98E1-66E9-4C58-8A99-5EF7F7FDF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15" y="4769381"/>
            <a:ext cx="1684987" cy="1655500"/>
          </a:xfrm>
          <a:prstGeom prst="rect">
            <a:avLst/>
          </a:prstGeom>
        </p:spPr>
      </p:pic>
      <p:sp>
        <p:nvSpPr>
          <p:cNvPr id="4" name="Smile 3">
            <a:extLst>
              <a:ext uri="{FF2B5EF4-FFF2-40B4-BE49-F238E27FC236}">
                <a16:creationId xmlns:a16="http://schemas.microsoft.com/office/drawing/2014/main" id="{0F2BF0D9-636E-4DE5-A891-A84D7EEB8948}"/>
              </a:ext>
            </a:extLst>
          </p:cNvPr>
          <p:cNvSpPr/>
          <p:nvPr/>
        </p:nvSpPr>
        <p:spPr>
          <a:xfrm>
            <a:off x="3979334" y="3589867"/>
            <a:ext cx="338666" cy="5079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Smile 8">
            <a:extLst>
              <a:ext uri="{FF2B5EF4-FFF2-40B4-BE49-F238E27FC236}">
                <a16:creationId xmlns:a16="http://schemas.microsoft.com/office/drawing/2014/main" id="{D3276A86-DA84-4E0A-ADB3-C0C876D2E5B1}"/>
              </a:ext>
            </a:extLst>
          </p:cNvPr>
          <p:cNvSpPr/>
          <p:nvPr/>
        </p:nvSpPr>
        <p:spPr>
          <a:xfrm flipH="1">
            <a:off x="3517900" y="482599"/>
            <a:ext cx="584199" cy="69426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Smile 9">
            <a:extLst>
              <a:ext uri="{FF2B5EF4-FFF2-40B4-BE49-F238E27FC236}">
                <a16:creationId xmlns:a16="http://schemas.microsoft.com/office/drawing/2014/main" id="{0E8524B5-AA2F-40CD-B007-A977732B507B}"/>
              </a:ext>
            </a:extLst>
          </p:cNvPr>
          <p:cNvSpPr/>
          <p:nvPr/>
        </p:nvSpPr>
        <p:spPr>
          <a:xfrm>
            <a:off x="3932766" y="4803247"/>
            <a:ext cx="338666" cy="5079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Smile 10">
            <a:extLst>
              <a:ext uri="{FF2B5EF4-FFF2-40B4-BE49-F238E27FC236}">
                <a16:creationId xmlns:a16="http://schemas.microsoft.com/office/drawing/2014/main" id="{4C577920-6C93-4D31-BDD0-9305BD0D5F3B}"/>
              </a:ext>
            </a:extLst>
          </p:cNvPr>
          <p:cNvSpPr/>
          <p:nvPr/>
        </p:nvSpPr>
        <p:spPr>
          <a:xfrm>
            <a:off x="4820356" y="3324578"/>
            <a:ext cx="186266" cy="2088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40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54949E-B417-4388-97B9-002B7077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982" y="1350818"/>
            <a:ext cx="3367877" cy="1475509"/>
          </a:xfrm>
        </p:spPr>
        <p:txBody>
          <a:bodyPr>
            <a:normAutofit/>
          </a:bodyPr>
          <a:lstStyle/>
          <a:p>
            <a:r>
              <a:rPr lang="it-IT" sz="3200" dirty="0"/>
              <a:t>… CHE</a:t>
            </a:r>
            <a:br>
              <a:rPr lang="it-IT" sz="3200" dirty="0"/>
            </a:br>
            <a:r>
              <a:rPr lang="it-IT" sz="3200" dirty="0"/>
              <a:t>DIPINGONO…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BE34F2B-E474-4412-A267-C9C40A28B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259070"/>
            <a:ext cx="6604000" cy="629413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DAAF4E-C9A7-443C-88CD-D134D5E9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20" y="4471614"/>
            <a:ext cx="1684987" cy="16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5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7D102-4D72-47BB-A0DA-887B6772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18" y="1143000"/>
            <a:ext cx="3866641" cy="1226127"/>
          </a:xfrm>
        </p:spPr>
        <p:txBody>
          <a:bodyPr>
            <a:normAutofit/>
          </a:bodyPr>
          <a:lstStyle/>
          <a:p>
            <a:r>
              <a:rPr lang="it-IT" sz="3200" dirty="0"/>
              <a:t>….INCOLLANO…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4BE2FE-FDA1-40E2-AFC9-D44F9989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7" y="270163"/>
            <a:ext cx="6298691" cy="63766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4A1A18-0202-4BB7-8230-5399101B0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72" y="4678798"/>
            <a:ext cx="1684987" cy="16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5C4C491-E6F2-4549-B0A5-C8D5A69D9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1" y="220132"/>
            <a:ext cx="6552752" cy="648546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ABCC8C-1F65-46D9-AAF5-EC21A66DE538}"/>
              </a:ext>
            </a:extLst>
          </p:cNvPr>
          <p:cNvSpPr txBox="1"/>
          <p:nvPr/>
        </p:nvSpPr>
        <p:spPr>
          <a:xfrm>
            <a:off x="7897092" y="1517073"/>
            <a:ext cx="327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+mj-lt"/>
              </a:rPr>
              <a:t>… CREANO…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9E51EE9-1A6F-435D-ACFE-4C9624816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39" y="4513177"/>
            <a:ext cx="1684987" cy="1655500"/>
          </a:xfrm>
          <a:prstGeom prst="rect">
            <a:avLst/>
          </a:prstGeom>
        </p:spPr>
      </p:pic>
      <p:sp>
        <p:nvSpPr>
          <p:cNvPr id="5" name="Smile 4">
            <a:extLst>
              <a:ext uri="{FF2B5EF4-FFF2-40B4-BE49-F238E27FC236}">
                <a16:creationId xmlns:a16="http://schemas.microsoft.com/office/drawing/2014/main" id="{22A72B92-F1AA-4467-B0B5-EB48EF9EEFE5}"/>
              </a:ext>
            </a:extLst>
          </p:cNvPr>
          <p:cNvSpPr/>
          <p:nvPr/>
        </p:nvSpPr>
        <p:spPr>
          <a:xfrm>
            <a:off x="762000" y="338667"/>
            <a:ext cx="355600" cy="50799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Smile 5">
            <a:extLst>
              <a:ext uri="{FF2B5EF4-FFF2-40B4-BE49-F238E27FC236}">
                <a16:creationId xmlns:a16="http://schemas.microsoft.com/office/drawing/2014/main" id="{2E475017-72D5-4F0C-9A84-6CFC144BDF29}"/>
              </a:ext>
            </a:extLst>
          </p:cNvPr>
          <p:cNvSpPr/>
          <p:nvPr/>
        </p:nvSpPr>
        <p:spPr>
          <a:xfrm>
            <a:off x="6180667" y="846666"/>
            <a:ext cx="203200" cy="14675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124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30FDA0-27E6-48A4-9923-81EE4B3F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53" y="871938"/>
            <a:ext cx="6720890" cy="50920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987FB4-FC7A-4C15-89A5-15072D904A41}"/>
              </a:ext>
            </a:extLst>
          </p:cNvPr>
          <p:cNvSpPr txBox="1"/>
          <p:nvPr/>
        </p:nvSpPr>
        <p:spPr>
          <a:xfrm>
            <a:off x="558800" y="194157"/>
            <a:ext cx="1104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+mj-lt"/>
              </a:rPr>
              <a:t>…CHE LAVORANO INSIEME PER UN RISULTATO COMUNE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A7CE58-FBA1-4E65-B29E-2AA06AE42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23" y="4101064"/>
            <a:ext cx="1684987" cy="1655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F592D49-5D22-42E5-8D90-A4602D2B1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6049899"/>
            <a:ext cx="812057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52206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Bohémien</Template>
  <TotalTime>103</TotalTime>
  <Words>440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Avenir Next LT Pro Light</vt:lpstr>
      <vt:lpstr>Modern Love</vt:lpstr>
      <vt:lpstr>BohemianVTI</vt:lpstr>
      <vt:lpstr>Nel Nome del Rispetto</vt:lpstr>
      <vt:lpstr>    Gatto Rispetto  è arrivato a scuola…</vt:lpstr>
      <vt:lpstr>                                  </vt:lpstr>
      <vt:lpstr>Presentazione standard di PowerPoint</vt:lpstr>
      <vt:lpstr>Presentazione standard di PowerPoint</vt:lpstr>
      <vt:lpstr>… CHE DIPINGONO…</vt:lpstr>
      <vt:lpstr>….INCOLLANO…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 Nome del Rispetto</dc:title>
  <dc:creator>utente</dc:creator>
  <cp:lastModifiedBy>utente</cp:lastModifiedBy>
  <cp:revision>10</cp:revision>
  <dcterms:created xsi:type="dcterms:W3CDTF">2022-02-15T14:17:53Z</dcterms:created>
  <dcterms:modified xsi:type="dcterms:W3CDTF">2022-02-15T16:27:47Z</dcterms:modified>
</cp:coreProperties>
</file>