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8" r:id="rId9"/>
    <p:sldId id="265" r:id="rId10"/>
    <p:sldId id="266" r:id="rId11"/>
    <p:sldId id="267" r:id="rId12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170"/>
    <a:srgbClr val="0F4DBF"/>
    <a:srgbClr val="04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1CC67-605C-43AB-A3E8-20710B52DEB1}" v="1" dt="2022-02-14T13:59:23.930"/>
    <p1510:client id="{949D5668-B2D1-4075-A7E3-D0A4F2288190}" v="1887" dt="2022-02-14T16:45:47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44A04B9-FA24-477A-9FBA-A446CB8505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02EA3A-878A-4657-8284-77963F2699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79539-35A3-4A71-B021-80E072941FEC}" type="datetimeFigureOut">
              <a:rPr lang="it-IT" smtClean="0"/>
              <a:t>14/02/2022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7B25B8-A812-4C2B-8D72-6BE84EEFE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78CF97-6F53-492A-8ACC-72BAD01EA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C02C5-2EF7-4F4F-A80B-23FCAAF632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5377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DEE8A-76AE-4A98-AE28-779B9DF06F75}" type="datetimeFigureOut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42117-7BD8-456D-A8FD-F11A53E20230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50306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426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36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37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14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376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314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613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25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59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69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16B16-572D-4742-B291-E84F31423B83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AB3ADD-B708-4758-AEF0-2F18D804144E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6" name="Connettore diritto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E20E45-3D6B-445F-9455-3528D70FF69C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35117F-3B5F-4FA7-AF2A-A0C333D0A575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3" name="Connettore diritto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5E87D1-491D-4EBD-8833-4E5707865A83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B7AFA3-9E77-405F-96F6-14191D35C1FE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5" name="Connettore diritto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C97C49-6450-42F6-82B0-A7819F02CA80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9" name="Connettore diritto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956DB8-97AB-4019-A63A-F8B053E75924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5" name="Connettore diritto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EB9413-604B-495D-A7DA-7EE95B84B0E8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BA85D8-CBA9-4367-AE1E-6E96F36B5D26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7" name="Connettore diritto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ttangolo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9EE9F0C-A807-445B-A9E4-AEE07F1DB6B0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1" name="Connettore diritto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6E728DA-B6F0-4404-907F-86432C871E45}" type="datetime1">
              <a:rPr lang="it-IT" noProof="0" smtClean="0"/>
              <a:t>14/02/2022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10" name="Connettore diritto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MzuyBBX9Go?feature=oembed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fD6V3jyhCo?feature=oembe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6979" y="1679120"/>
            <a:ext cx="7417873" cy="1758555"/>
          </a:xfrm>
        </p:spPr>
        <p:txBody>
          <a:bodyPr rtlCol="0">
            <a:normAutofit/>
          </a:bodyPr>
          <a:lstStyle/>
          <a:p>
            <a:r>
              <a:rPr lang="it-IT" dirty="0"/>
              <a:t>GATTO RISPETTO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689172" y="3792163"/>
            <a:ext cx="7417872" cy="601840"/>
          </a:xfrm>
        </p:spPr>
        <p:txBody>
          <a:bodyPr vert="horz" lIns="91440" tIns="91440" rIns="91440" bIns="91440" rtlCol="0" anchor="t">
            <a:normAutofit fontScale="70000" lnSpcReduction="20000"/>
          </a:bodyPr>
          <a:lstStyle/>
          <a:p>
            <a:r>
              <a:rPr lang="it-IT" dirty="0" err="1">
                <a:ea typeface="+mn-lt"/>
                <a:cs typeface="+mn-lt"/>
              </a:rPr>
              <a:t>PErSONAGGIO</a:t>
            </a:r>
            <a:r>
              <a:rPr lang="it-IT" dirty="0">
                <a:ea typeface="+mn-lt"/>
                <a:cs typeface="+mn-lt"/>
              </a:rPr>
              <a:t> IDEATO NELL'AMBITO DEL </a:t>
            </a:r>
            <a:r>
              <a:rPr lang="it-IT" dirty="0" err="1">
                <a:ea typeface="+mn-lt"/>
                <a:cs typeface="+mn-lt"/>
              </a:rPr>
              <a:t>PRogetto</a:t>
            </a:r>
            <a:r>
              <a:rPr lang="it-IT" dirty="0">
                <a:ea typeface="+mn-lt"/>
                <a:cs typeface="+mn-lt"/>
              </a:rPr>
              <a:t> pilota realizzato </a:t>
            </a:r>
            <a:br>
              <a:rPr lang="it-IT" dirty="0">
                <a:ea typeface="+mn-lt"/>
                <a:cs typeface="+mn-lt"/>
              </a:rPr>
            </a:br>
            <a:r>
              <a:rPr lang="it-IT" dirty="0" err="1">
                <a:ea typeface="+mn-lt"/>
                <a:cs typeface="+mn-lt"/>
              </a:rPr>
              <a:t>DALl'istituto</a:t>
            </a:r>
            <a:r>
              <a:rPr lang="it-IT" dirty="0">
                <a:ea typeface="+mn-lt"/>
                <a:cs typeface="+mn-lt"/>
              </a:rPr>
              <a:t> comprensivo Perugia 12 CON L'ASSOCIAZIONE "NEL NOME DEL RISPETTO"</a:t>
            </a:r>
          </a:p>
        </p:txBody>
      </p:sp>
      <p:pic>
        <p:nvPicPr>
          <p:cNvPr id="6" name="Immagine 6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855EB64D-0C58-4CC9-887B-570BD683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9" y="566802"/>
            <a:ext cx="3379939" cy="450310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5C3FFE-DDCE-412B-A7DC-A5D9F4F4A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868169-CE8E-4429-A842-3C183A8894D6}"/>
              </a:ext>
            </a:extLst>
          </p:cNvPr>
          <p:cNvSpPr txBox="1"/>
          <p:nvPr/>
        </p:nvSpPr>
        <p:spPr>
          <a:xfrm>
            <a:off x="4126152" y="2184618"/>
            <a:ext cx="30563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PRIMO INCONTRO CON...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ECA886-012D-4AEB-AC02-30331B115858}"/>
              </a:ext>
            </a:extLst>
          </p:cNvPr>
          <p:cNvSpPr txBox="1"/>
          <p:nvPr/>
        </p:nvSpPr>
        <p:spPr>
          <a:xfrm>
            <a:off x="6332559" y="1290835"/>
            <a:ext cx="421500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solidFill>
                  <a:srgbClr val="0F3170"/>
                </a:solidFill>
                <a:latin typeface="Arial"/>
                <a:cs typeface="Arial"/>
              </a:rPr>
              <a:t>PLESSO INFANZIA "LE MARGHERITE"</a:t>
            </a:r>
          </a:p>
        </p:txBody>
      </p:sp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AE565D5-977C-4519-9FCF-43C1CA39E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01" y="197880"/>
            <a:ext cx="3839227" cy="109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6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D09E0C-8D6D-4C82-B7A0-7187B44F9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1" y="211900"/>
            <a:ext cx="4047994" cy="53799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74FFA2-92F8-4538-A127-259FA14210F1}"/>
              </a:ext>
            </a:extLst>
          </p:cNvPr>
          <p:cNvSpPr txBox="1"/>
          <p:nvPr/>
        </p:nvSpPr>
        <p:spPr>
          <a:xfrm>
            <a:off x="6832948" y="444674"/>
            <a:ext cx="40479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Il personaggio, su proposta dei bambini, è stato decorato con palline di peluche. </a:t>
            </a:r>
          </a:p>
        </p:txBody>
      </p:sp>
    </p:spTree>
    <p:extLst>
      <p:ext uri="{BB962C8B-B14F-4D97-AF65-F5344CB8AC3E}">
        <p14:creationId xmlns:p14="http://schemas.microsoft.com/office/powerpoint/2010/main" val="73526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7" name="Elementi multimediali online 6" title="Gatto Rispetto 3">
            <a:hlinkClick r:id="" action="ppaction://media"/>
            <a:extLst>
              <a:ext uri="{FF2B5EF4-FFF2-40B4-BE49-F238E27FC236}">
                <a16:creationId xmlns:a16="http://schemas.microsoft.com/office/drawing/2014/main" id="{3E4D793B-7DEF-4513-BEFA-01926D9BD7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698657" y="425450"/>
            <a:ext cx="5400109" cy="30426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4AFC67-6C84-4DC8-9B08-1175F4F1F772}"/>
              </a:ext>
            </a:extLst>
          </p:cNvPr>
          <p:cNvSpPr txBox="1"/>
          <p:nvPr/>
        </p:nvSpPr>
        <p:spPr>
          <a:xfrm>
            <a:off x="3367415" y="3607496"/>
            <a:ext cx="59582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/>
              <a:t>Ed ecco a voi GATTO RISPETTO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99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it-IT" dirty="0"/>
              <a:t>GATTO RISPETTO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22164" y="3614711"/>
            <a:ext cx="8637072" cy="664471"/>
          </a:xfrm>
        </p:spPr>
        <p:txBody>
          <a:bodyPr vert="horz" lIns="91440" tIns="91440" rIns="91440" bIns="91440" rtlCol="0" anchor="t">
            <a:normAutofit fontScale="85000" lnSpcReduction="20000"/>
          </a:bodyPr>
          <a:lstStyle/>
          <a:p>
            <a:pPr algn="ctr"/>
            <a:r>
              <a:rPr lang="it-IT" dirty="0"/>
              <a:t>LAVORO SVOLTO CON I BAMBINI DI CINQUE ANNI</a:t>
            </a:r>
            <a:br>
              <a:rPr lang="it-IT" dirty="0"/>
            </a:br>
            <a:r>
              <a:rPr lang="it-IT" dirty="0"/>
              <a:t>COME ANTICIPAZIONE DELLE TEMATICHE CHE SARANNO AFFRONTATE NELLA SCUOLA PRIMARIA</a:t>
            </a:r>
          </a:p>
        </p:txBody>
      </p:sp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B82A395F-FF00-4AF1-97D4-0A5FC09B7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ED8001-6364-4918-B83D-8F5D5006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9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13396" y="3562519"/>
            <a:ext cx="4597430" cy="455704"/>
          </a:xfrm>
        </p:spPr>
        <p:txBody>
          <a:bodyPr vert="horz" lIns="91440" tIns="91440" rIns="91440" bIns="91440" rtlCol="0" anchor="t">
            <a:normAutofit fontScale="85000" lnSpcReduction="10000"/>
          </a:bodyPr>
          <a:lstStyle/>
          <a:p>
            <a:pPr algn="ctr"/>
            <a:r>
              <a:rPr lang="it-IT" dirty="0"/>
              <a:t>PREPARAZIONE REALIZZATA DALLA MAESTRA</a:t>
            </a:r>
          </a:p>
        </p:txBody>
      </p:sp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BFD41A9A-5E0F-4216-B74A-8325F18061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66" t="-73" r="410" b="7645"/>
          <a:stretch/>
        </p:blipFill>
        <p:spPr>
          <a:xfrm>
            <a:off x="2402910" y="261585"/>
            <a:ext cx="1871111" cy="3158750"/>
          </a:xfrm>
          <a:prstGeom prst="rect">
            <a:avLst/>
          </a:prstGeom>
        </p:spPr>
      </p:pic>
      <p:pic>
        <p:nvPicPr>
          <p:cNvPr id="10" name="Immagine 10" descr="Immagine che contiene interni, lenzuola&#10;&#10;Descrizione generata automaticamente">
            <a:extLst>
              <a:ext uri="{FF2B5EF4-FFF2-40B4-BE49-F238E27FC236}">
                <a16:creationId xmlns:a16="http://schemas.microsoft.com/office/drawing/2014/main" id="{24541D28-C647-489A-8C1D-BC8CAA66D6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86" r="23574" b="8286"/>
          <a:stretch/>
        </p:blipFill>
        <p:spPr>
          <a:xfrm>
            <a:off x="4661769" y="255222"/>
            <a:ext cx="1981695" cy="3164868"/>
          </a:xfrm>
          <a:prstGeom prst="rect">
            <a:avLst/>
          </a:prstGeom>
        </p:spPr>
      </p:pic>
      <p:pic>
        <p:nvPicPr>
          <p:cNvPr id="11" name="Immagine 11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7286A8D0-B0F0-4FD2-89B9-D22FA0515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277" y="97077"/>
            <a:ext cx="3640898" cy="48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0711" y="3593834"/>
            <a:ext cx="3783237" cy="977621"/>
          </a:xfrm>
        </p:spPr>
        <p:txBody>
          <a:bodyPr vert="horz" lIns="91440" tIns="91440" rIns="91440" bIns="91440" rtlCol="0" anchor="t">
            <a:normAutofit/>
          </a:bodyPr>
          <a:lstStyle/>
          <a:p>
            <a:pPr algn="ctr"/>
            <a:r>
              <a:rPr lang="it-IT" dirty="0"/>
              <a:t>IL PERSONAGGIO VIENE PRESENTATO ALLA CLASSE</a:t>
            </a:r>
            <a:endParaRPr lang="it-IT"/>
          </a:p>
        </p:txBody>
      </p:sp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E2FB4072-9679-4325-8B67-6697D90D9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8C4C040-AD2D-45BC-AD33-49D084BC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8" name="Immagine 8" descr="Immagine che contiene testo, interni, parete, tavolo&#10;&#10;Descrizione generata automaticamente">
            <a:extLst>
              <a:ext uri="{FF2B5EF4-FFF2-40B4-BE49-F238E27FC236}">
                <a16:creationId xmlns:a16="http://schemas.microsoft.com/office/drawing/2014/main" id="{CAA101B1-E035-488B-ACC6-C3C410AAB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692063"/>
            <a:ext cx="2743200" cy="3657600"/>
          </a:xfrm>
          <a:prstGeom prst="rect">
            <a:avLst/>
          </a:prstGeom>
        </p:spPr>
      </p:pic>
      <p:pic>
        <p:nvPicPr>
          <p:cNvPr id="9" name="Immagine 9" descr="Immagine che contiene interni, pavimento, stanza, famiglia&#10;&#10;Descrizione generata automaticamente">
            <a:extLst>
              <a:ext uri="{FF2B5EF4-FFF2-40B4-BE49-F238E27FC236}">
                <a16:creationId xmlns:a16="http://schemas.microsoft.com/office/drawing/2014/main" id="{882F48C5-9DFA-4070-94D3-2AD40DE4C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55" y="688410"/>
            <a:ext cx="3787035" cy="2840276"/>
          </a:xfrm>
          <a:prstGeom prst="rect">
            <a:avLst/>
          </a:prstGeom>
        </p:spPr>
      </p:pic>
      <p:pic>
        <p:nvPicPr>
          <p:cNvPr id="10" name="Immagine 10" descr="Immagine che contiene testo, persona, interni, portatile&#10;&#10;Descrizione generata automaticamente">
            <a:extLst>
              <a:ext uri="{FF2B5EF4-FFF2-40B4-BE49-F238E27FC236}">
                <a16:creationId xmlns:a16="http://schemas.microsoft.com/office/drawing/2014/main" id="{4EA26A25-3681-4D56-8508-3F26A4548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511" y="688410"/>
            <a:ext cx="3787035" cy="2840276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AF42A30A-464E-424A-A90E-DD818CFA8C31}"/>
              </a:ext>
            </a:extLst>
          </p:cNvPr>
          <p:cNvSpPr txBox="1">
            <a:spLocks/>
          </p:cNvSpPr>
          <p:nvPr/>
        </p:nvSpPr>
        <p:spPr>
          <a:xfrm>
            <a:off x="7580590" y="3589659"/>
            <a:ext cx="3783237" cy="977621"/>
          </a:xfrm>
          <a:prstGeom prst="rect">
            <a:avLst/>
          </a:prstGeom>
        </p:spPr>
        <p:txBody>
          <a:bodyPr vert="horz" lIns="91440" tIns="91440" rIns="91440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IN UN MOMENTO DI </a:t>
            </a:r>
            <a:br>
              <a:rPr lang="it-IT" dirty="0"/>
            </a:br>
            <a:r>
              <a:rPr lang="it-IT" dirty="0"/>
              <a:t>"CIRCLE TIME"</a:t>
            </a:r>
          </a:p>
        </p:txBody>
      </p:sp>
    </p:spTree>
    <p:extLst>
      <p:ext uri="{BB962C8B-B14F-4D97-AF65-F5344CB8AC3E}">
        <p14:creationId xmlns:p14="http://schemas.microsoft.com/office/powerpoint/2010/main" val="166932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13396" y="3562519"/>
            <a:ext cx="8772772" cy="455704"/>
          </a:xfrm>
        </p:spPr>
        <p:txBody>
          <a:bodyPr vert="horz" lIns="91440" tIns="91440" rIns="91440" bIns="91440" rtlCol="0" anchor="t">
            <a:normAutofit fontScale="92500" lnSpcReduction="10000"/>
          </a:bodyPr>
          <a:lstStyle/>
          <a:p>
            <a:pPr algn="ctr"/>
            <a:r>
              <a:rPr lang="it-IT" dirty="0"/>
              <a:t>I BAMBINI HANNO INTERAGITO CON IL PERSONAGGIO</a:t>
            </a:r>
          </a:p>
        </p:txBody>
      </p:sp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7" name="Immagine 7" descr="Immagine che contiene testo, interni, pavimento, persona&#10;&#10;Descrizione generata automaticamente">
            <a:extLst>
              <a:ext uri="{FF2B5EF4-FFF2-40B4-BE49-F238E27FC236}">
                <a16:creationId xmlns:a16="http://schemas.microsoft.com/office/drawing/2014/main" id="{86B48E28-4E93-4709-88DD-416A3DCF6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0" b="42571"/>
          <a:stretch/>
        </p:blipFill>
        <p:spPr>
          <a:xfrm>
            <a:off x="8951935" y="368474"/>
            <a:ext cx="2732771" cy="2100509"/>
          </a:xfrm>
          <a:prstGeom prst="rect">
            <a:avLst/>
          </a:prstGeom>
        </p:spPr>
      </p:pic>
      <p:pic>
        <p:nvPicPr>
          <p:cNvPr id="8" name="Immagine 11" descr="Immagine che contiene testo, interni, figlio, pavimento&#10;&#10;Descrizione generata automaticamente">
            <a:extLst>
              <a:ext uri="{FF2B5EF4-FFF2-40B4-BE49-F238E27FC236}">
                <a16:creationId xmlns:a16="http://schemas.microsoft.com/office/drawing/2014/main" id="{49A68314-0F9F-4B91-9D15-8F5F9C69D4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13" t="11486" r="760" b="11714"/>
          <a:stretch/>
        </p:blipFill>
        <p:spPr>
          <a:xfrm>
            <a:off x="5361140" y="579330"/>
            <a:ext cx="2148678" cy="2809050"/>
          </a:xfrm>
          <a:prstGeom prst="rect">
            <a:avLst/>
          </a:prstGeom>
        </p:spPr>
      </p:pic>
      <p:pic>
        <p:nvPicPr>
          <p:cNvPr id="12" name="Immagine 12" descr="Immagine che contiene testo, figlio, interni, pavimento&#10;&#10;Descrizione generata automaticamente">
            <a:extLst>
              <a:ext uri="{FF2B5EF4-FFF2-40B4-BE49-F238E27FC236}">
                <a16:creationId xmlns:a16="http://schemas.microsoft.com/office/drawing/2014/main" id="{5B50D128-F5F9-42BF-924A-FAB4EAB771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88" r="380" b="48000"/>
          <a:stretch/>
        </p:blipFill>
        <p:spPr>
          <a:xfrm>
            <a:off x="7647140" y="1527130"/>
            <a:ext cx="2357277" cy="1901956"/>
          </a:xfrm>
          <a:prstGeom prst="rect">
            <a:avLst/>
          </a:prstGeom>
        </p:spPr>
      </p:pic>
      <p:pic>
        <p:nvPicPr>
          <p:cNvPr id="13" name="Immagine 13" descr="Immagine che contiene persona, pavimento, interni&#10;&#10;Descrizione generata automaticamente">
            <a:extLst>
              <a:ext uri="{FF2B5EF4-FFF2-40B4-BE49-F238E27FC236}">
                <a16:creationId xmlns:a16="http://schemas.microsoft.com/office/drawing/2014/main" id="{271F5FF6-FD5C-4AB5-95E7-2115AA4460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95" r="380" b="15428"/>
          <a:stretch/>
        </p:blipFill>
        <p:spPr>
          <a:xfrm>
            <a:off x="3273469" y="577240"/>
            <a:ext cx="1835599" cy="2801015"/>
          </a:xfrm>
          <a:prstGeom prst="rect">
            <a:avLst/>
          </a:prstGeom>
        </p:spPr>
      </p:pic>
      <p:pic>
        <p:nvPicPr>
          <p:cNvPr id="14" name="Immagine 14" descr="Immagine che contiene interni, persona, bambola, giocattolo&#10;&#10;Descrizione generata automaticamente">
            <a:extLst>
              <a:ext uri="{FF2B5EF4-FFF2-40B4-BE49-F238E27FC236}">
                <a16:creationId xmlns:a16="http://schemas.microsoft.com/office/drawing/2014/main" id="{D03D5931-83EE-42DC-B2EF-0CB8FD49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405" r="413" b="18380"/>
          <a:stretch/>
        </p:blipFill>
        <p:spPr>
          <a:xfrm>
            <a:off x="1248427" y="577242"/>
            <a:ext cx="1720908" cy="27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76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67669" y="3562519"/>
            <a:ext cx="7718499" cy="988060"/>
          </a:xfrm>
        </p:spPr>
        <p:txBody>
          <a:bodyPr vert="horz" lIns="91440" tIns="91440" rIns="91440" bIns="91440" rtlCol="0" anchor="t">
            <a:normAutofit/>
          </a:bodyPr>
          <a:lstStyle/>
          <a:p>
            <a:pPr algn="ctr"/>
            <a:r>
              <a:rPr lang="it-IT" dirty="0"/>
              <a:t>poi hanno provato a replicarlo</a:t>
            </a:r>
          </a:p>
          <a:p>
            <a:pPr algn="ctr"/>
            <a:r>
              <a:rPr lang="it-IT" dirty="0"/>
              <a:t>Partendo dal cartamodello realizzato dalla maestra</a:t>
            </a:r>
          </a:p>
        </p:txBody>
      </p:sp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2" name="Immagine 5" descr="Immagine che contiene tavolo, pavimento, interni&#10;&#10;Descrizione generata automaticamente">
            <a:extLst>
              <a:ext uri="{FF2B5EF4-FFF2-40B4-BE49-F238E27FC236}">
                <a16:creationId xmlns:a16="http://schemas.microsoft.com/office/drawing/2014/main" id="{E5E63E78-5523-4076-BA28-4C86A9904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891" y="390395"/>
            <a:ext cx="2314575" cy="4114800"/>
          </a:xfrm>
          <a:prstGeom prst="rect">
            <a:avLst/>
          </a:prstGeom>
        </p:spPr>
      </p:pic>
      <p:pic>
        <p:nvPicPr>
          <p:cNvPr id="6" name="Immagine 8" descr="Immagine che contiene persona, giallo&#10;&#10;Descrizione generata automaticamente">
            <a:extLst>
              <a:ext uri="{FF2B5EF4-FFF2-40B4-BE49-F238E27FC236}">
                <a16:creationId xmlns:a16="http://schemas.microsoft.com/office/drawing/2014/main" id="{AAD2DBF1-4C45-4FF2-AE37-FFC342D6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3" r="380" b="38571"/>
          <a:stretch/>
        </p:blipFill>
        <p:spPr>
          <a:xfrm>
            <a:off x="7730647" y="337159"/>
            <a:ext cx="3578391" cy="3081880"/>
          </a:xfrm>
          <a:prstGeom prst="rect">
            <a:avLst/>
          </a:prstGeom>
        </p:spPr>
      </p:pic>
      <p:pic>
        <p:nvPicPr>
          <p:cNvPr id="9" name="Immagine 9" descr="Immagine che contiene persona, accessorio, giallo&#10;&#10;Descrizione generata automaticamente">
            <a:extLst>
              <a:ext uri="{FF2B5EF4-FFF2-40B4-BE49-F238E27FC236}">
                <a16:creationId xmlns:a16="http://schemas.microsoft.com/office/drawing/2014/main" id="{F8F00823-773A-4EE0-BF48-18C5D0546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7619" y="-116910"/>
            <a:ext cx="3045913" cy="40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8" name="Immagine 9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91EBB24F-90D6-44A9-9D0A-E92F65FB6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00" r="380" b="22857"/>
          <a:stretch/>
        </p:blipFill>
        <p:spPr>
          <a:xfrm>
            <a:off x="828806" y="97077"/>
            <a:ext cx="2286582" cy="3259989"/>
          </a:xfrm>
          <a:prstGeom prst="rect">
            <a:avLst/>
          </a:prstGeom>
        </p:spPr>
      </p:pic>
      <p:pic>
        <p:nvPicPr>
          <p:cNvPr id="10" name="Immagine 10" descr="Immagine che contiene persona, rosso, arancia&#10;&#10;Descrizione generata automaticamente">
            <a:extLst>
              <a:ext uri="{FF2B5EF4-FFF2-40B4-BE49-F238E27FC236}">
                <a16:creationId xmlns:a16="http://schemas.microsoft.com/office/drawing/2014/main" id="{92D61E8F-D7CB-417C-BC01-1F2EC10B49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82" r="27481" b="365"/>
          <a:stretch/>
        </p:blipFill>
        <p:spPr>
          <a:xfrm rot="16200000">
            <a:off x="7379499" y="2963868"/>
            <a:ext cx="1999814" cy="3644265"/>
          </a:xfrm>
          <a:prstGeom prst="rect">
            <a:avLst/>
          </a:prstGeom>
        </p:spPr>
      </p:pic>
      <p:pic>
        <p:nvPicPr>
          <p:cNvPr id="12" name="Immagine 12" descr="Immagine che contiene persona, interni, giallo&#10;&#10;Descrizione generata automaticamente">
            <a:extLst>
              <a:ext uri="{FF2B5EF4-FFF2-40B4-BE49-F238E27FC236}">
                <a16:creationId xmlns:a16="http://schemas.microsoft.com/office/drawing/2014/main" id="{2D765010-3637-41A8-ABE3-7B08477062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223" r="380" b="17714"/>
          <a:stretch/>
        </p:blipFill>
        <p:spPr>
          <a:xfrm>
            <a:off x="9171140" y="302921"/>
            <a:ext cx="2732771" cy="3054414"/>
          </a:xfrm>
          <a:prstGeom prst="rect">
            <a:avLst/>
          </a:prstGeom>
        </p:spPr>
      </p:pic>
      <p:pic>
        <p:nvPicPr>
          <p:cNvPr id="13" name="Immagine 13" descr="Immagine che contiene persona, giallo, interni, giovane&#10;&#10;Descrizione generata automaticamente">
            <a:extLst>
              <a:ext uri="{FF2B5EF4-FFF2-40B4-BE49-F238E27FC236}">
                <a16:creationId xmlns:a16="http://schemas.microsoft.com/office/drawing/2014/main" id="{D6088CD5-70C9-4842-9D67-0C45C8122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085" y="3663341"/>
            <a:ext cx="2743200" cy="2057400"/>
          </a:xfrm>
          <a:prstGeom prst="rect">
            <a:avLst/>
          </a:prstGeom>
        </p:spPr>
      </p:pic>
      <p:pic>
        <p:nvPicPr>
          <p:cNvPr id="14" name="Immagine 14" descr="Immagine che contiene persona, interni, rosso, arancia&#10;&#10;Descrizione generata automaticamente">
            <a:extLst>
              <a:ext uri="{FF2B5EF4-FFF2-40B4-BE49-F238E27FC236}">
                <a16:creationId xmlns:a16="http://schemas.microsoft.com/office/drawing/2014/main" id="{D3756216-5004-4245-ACE5-AF8E4A0EA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4099" y="343944"/>
            <a:ext cx="2743200" cy="2057400"/>
          </a:xfrm>
          <a:prstGeom prst="rect">
            <a:avLst/>
          </a:prstGeom>
        </p:spPr>
      </p:pic>
      <p:pic>
        <p:nvPicPr>
          <p:cNvPr id="15" name="Immagine 15" descr="Immagine che contiene interni, persona, pavimento, rosso&#10;&#10;Descrizione generata automaticamente">
            <a:extLst>
              <a:ext uri="{FF2B5EF4-FFF2-40B4-BE49-F238E27FC236}">
                <a16:creationId xmlns:a16="http://schemas.microsoft.com/office/drawing/2014/main" id="{2AE4DA3F-4BB9-49FD-9869-698E7E3696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9085" y="302190"/>
            <a:ext cx="2743200" cy="2057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5EC918-C65F-4852-A2C7-C11EA31E061B}"/>
              </a:ext>
            </a:extLst>
          </p:cNvPr>
          <p:cNvSpPr txBox="1"/>
          <p:nvPr/>
        </p:nvSpPr>
        <p:spPr>
          <a:xfrm>
            <a:off x="3169085" y="2563661"/>
            <a:ext cx="58538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Sia i materiali usati sia le tecniche di lavorazione sono stati scelti avendo come punto di riferimento la semplicità.</a:t>
            </a:r>
          </a:p>
          <a:p>
            <a:pPr algn="ctr"/>
            <a:r>
              <a:rPr lang="it-IT" dirty="0"/>
              <a:t>I bambini hanno lavorato usando punteruolo e forbicine.</a:t>
            </a:r>
          </a:p>
        </p:txBody>
      </p:sp>
    </p:spTree>
    <p:extLst>
      <p:ext uri="{BB962C8B-B14F-4D97-AF65-F5344CB8AC3E}">
        <p14:creationId xmlns:p14="http://schemas.microsoft.com/office/powerpoint/2010/main" val="259856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6188C-89D8-4F99-AA61-4E3CE415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63806"/>
            <a:ext cx="9603275" cy="589948"/>
          </a:xfrm>
        </p:spPr>
        <p:txBody>
          <a:bodyPr/>
          <a:lstStyle/>
          <a:p>
            <a:pPr algn="ctr"/>
            <a:r>
              <a:rPr lang="it-IT" dirty="0"/>
              <a:t>VIDEO DELLA LAVORAZIONE</a:t>
            </a:r>
          </a:p>
        </p:txBody>
      </p:sp>
      <p:pic>
        <p:nvPicPr>
          <p:cNvPr id="5" name="Elementi multimediali online 4" title="WhatsApp Video 2022 02 14 at 15 17 54">
            <a:hlinkClick r:id="" action="ppaction://media"/>
            <a:extLst>
              <a:ext uri="{FF2B5EF4-FFF2-40B4-BE49-F238E27FC236}">
                <a16:creationId xmlns:a16="http://schemas.microsoft.com/office/drawing/2014/main" id="{55EE731E-0A23-4AC4-81AC-753FD19F00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12439" y="1865944"/>
            <a:ext cx="6266492" cy="35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A839BECE-1B07-46A0-988E-00569567A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9" t="1742" r="37023" b="50989"/>
          <a:stretch/>
        </p:blipFill>
        <p:spPr>
          <a:xfrm>
            <a:off x="-35490" y="4967294"/>
            <a:ext cx="1172668" cy="18925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0235FD-E5CF-426E-92BC-F97AA2B6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520" y="5071997"/>
            <a:ext cx="1654480" cy="1786003"/>
          </a:xfrm>
          <a:prstGeom prst="rect">
            <a:avLst/>
          </a:prstGeom>
        </p:spPr>
      </p:pic>
      <p:pic>
        <p:nvPicPr>
          <p:cNvPr id="2" name="Immagine 2" descr="Immagine che contiene persona, interni, arredamento, sedile&#10;&#10;Descrizione generata automaticamente">
            <a:extLst>
              <a:ext uri="{FF2B5EF4-FFF2-40B4-BE49-F238E27FC236}">
                <a16:creationId xmlns:a16="http://schemas.microsoft.com/office/drawing/2014/main" id="{CD48BBB4-8365-4A6D-9E85-F545E7DA92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4" t="-1429" r="-1141" b="12286"/>
          <a:stretch/>
        </p:blipFill>
        <p:spPr>
          <a:xfrm>
            <a:off x="2954472" y="243212"/>
            <a:ext cx="2477850" cy="3260491"/>
          </a:xfrm>
          <a:prstGeom prst="rect">
            <a:avLst/>
          </a:prstGeom>
        </p:spPr>
      </p:pic>
      <p:pic>
        <p:nvPicPr>
          <p:cNvPr id="3" name="Immagine 5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5B9FE837-E1D4-4416-A194-F8C17DC31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02" t="12661" r="687" b="3886"/>
          <a:stretch/>
        </p:blipFill>
        <p:spPr>
          <a:xfrm>
            <a:off x="1196236" y="2529214"/>
            <a:ext cx="2035688" cy="3380218"/>
          </a:xfrm>
          <a:prstGeom prst="rect">
            <a:avLst/>
          </a:prstGeom>
        </p:spPr>
      </p:pic>
      <p:pic>
        <p:nvPicPr>
          <p:cNvPr id="7" name="Immagine 8" descr="Immagine che contiene testo, busta, bigliettodavisita&#10;&#10;Descrizione generata automaticamente">
            <a:extLst>
              <a:ext uri="{FF2B5EF4-FFF2-40B4-BE49-F238E27FC236}">
                <a16:creationId xmlns:a16="http://schemas.microsoft.com/office/drawing/2014/main" id="{D7D685E8-3C87-4D66-A96C-2EBA2EB03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386" y="2195187"/>
            <a:ext cx="2743200" cy="3657600"/>
          </a:xfrm>
          <a:prstGeom prst="rect">
            <a:avLst/>
          </a:prstGeom>
        </p:spPr>
      </p:pic>
      <p:pic>
        <p:nvPicPr>
          <p:cNvPr id="6" name="Immagine 6" descr="Immagine che contiene persona, accessorio, giallo&#10;&#10;Descrizione generata automaticamente">
            <a:extLst>
              <a:ext uri="{FF2B5EF4-FFF2-40B4-BE49-F238E27FC236}">
                <a16:creationId xmlns:a16="http://schemas.microsoft.com/office/drawing/2014/main" id="{535ED21D-42A6-444A-9149-BE82069C5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289" y="243214"/>
            <a:ext cx="2586625" cy="32609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C0924E-6085-4625-8E36-EEB28FB0B01E}"/>
              </a:ext>
            </a:extLst>
          </p:cNvPr>
          <p:cNvSpPr txBox="1"/>
          <p:nvPr/>
        </p:nvSpPr>
        <p:spPr>
          <a:xfrm>
            <a:off x="1046836" y="942453"/>
            <a:ext cx="2085583" cy="14668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Il collarino di </a:t>
            </a:r>
            <a:br>
              <a:rPr lang="it-IT" dirty="0"/>
            </a:br>
            <a:r>
              <a:rPr lang="it-IT" dirty="0"/>
              <a:t>GATTO RISPETTO</a:t>
            </a:r>
            <a:br>
              <a:rPr lang="it-IT" dirty="0"/>
            </a:br>
            <a:r>
              <a:rPr lang="it-IT" dirty="0"/>
              <a:t>è stato realizzato dagli stessi bimbi </a:t>
            </a:r>
            <a:br>
              <a:rPr lang="it-IT" dirty="0"/>
            </a:br>
            <a:r>
              <a:rPr lang="it-IT" dirty="0"/>
              <a:t>con carta argentata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A9E5FA-0035-48AA-89D7-F64627D4CF27}"/>
              </a:ext>
            </a:extLst>
          </p:cNvPr>
          <p:cNvSpPr txBox="1"/>
          <p:nvPr/>
        </p:nvSpPr>
        <p:spPr>
          <a:xfrm>
            <a:off x="8413055" y="375520"/>
            <a:ext cx="191856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Dopo aver ritagliato il cartamodello i bimbi hanno ripassato il tratteggio.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850923-31DE-471D-B68F-5C734E778D54}"/>
              </a:ext>
            </a:extLst>
          </p:cNvPr>
          <p:cNvSpPr txBox="1"/>
          <p:nvPr/>
        </p:nvSpPr>
        <p:spPr>
          <a:xfrm>
            <a:off x="4067435" y="3733408"/>
            <a:ext cx="34216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/>
              <a:t>FASI DI LAVORO IN CLASSE</a:t>
            </a:r>
          </a:p>
        </p:txBody>
      </p:sp>
    </p:spTree>
    <p:extLst>
      <p:ext uri="{BB962C8B-B14F-4D97-AF65-F5344CB8AC3E}">
        <p14:creationId xmlns:p14="http://schemas.microsoft.com/office/powerpoint/2010/main" val="1042334276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0</TotalTime>
  <Words>1</Words>
  <Application>Microsoft Office PowerPoint</Application>
  <PresentationFormat>Widescreen</PresentationFormat>
  <Paragraphs>1</Paragraphs>
  <Slides>11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Raccolta</vt:lpstr>
      <vt:lpstr>GATTO RISPETTO</vt:lpstr>
      <vt:lpstr>GATTO RISPETTO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VIDEO DELLA LAVORAZIONE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/>
  <cp:revision>358</cp:revision>
  <dcterms:created xsi:type="dcterms:W3CDTF">2022-02-14T13:59:16Z</dcterms:created>
  <dcterms:modified xsi:type="dcterms:W3CDTF">2022-02-14T16:49:33Z</dcterms:modified>
</cp:coreProperties>
</file>