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4660"/>
  </p:normalViewPr>
  <p:slideViewPr>
    <p:cSldViewPr snapToGrid="0">
      <p:cViewPr varScale="1">
        <p:scale>
          <a:sx n="74" d="100"/>
          <a:sy n="74" d="100"/>
        </p:scale>
        <p:origin x="5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331886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60458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27280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Fare clic per modificare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02412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3664000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4"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333720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4"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4131293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742390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164617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130712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3738787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45604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67498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3"/>
          <p:cNvSpPr>
            <a:spLocks noGrp="1"/>
          </p:cNvSpPr>
          <p:nvPr>
            <p:ph type="ftr" sz="quarter" idx="11"/>
          </p:nvPr>
        </p:nvSpPr>
        <p:spPr/>
        <p:txBody>
          <a:bodyPr/>
          <a:lstStyle/>
          <a:p>
            <a:endParaRPr lang="it-IT" dirty="0"/>
          </a:p>
        </p:txBody>
      </p:sp>
      <p:sp>
        <p:nvSpPr>
          <p:cNvPr id="6" name="Slide Number Placeholder 4"/>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152401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2"/>
          <p:cNvSpPr>
            <a:spLocks noGrp="1"/>
          </p:cNvSpPr>
          <p:nvPr>
            <p:ph type="ftr" sz="quarter" idx="11"/>
          </p:nvPr>
        </p:nvSpPr>
        <p:spPr/>
        <p:txBody>
          <a:bodyPr/>
          <a:lstStyle/>
          <a:p>
            <a:endParaRPr lang="it-IT" dirty="0"/>
          </a:p>
        </p:txBody>
      </p:sp>
      <p:sp>
        <p:nvSpPr>
          <p:cNvPr id="6" name="Slide Number Placeholder 3"/>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827004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5" name="Footer Placeholder 5"/>
          <p:cNvSpPr>
            <a:spLocks noGrp="1"/>
          </p:cNvSpPr>
          <p:nvPr>
            <p:ph type="ftr" sz="quarter" idx="11"/>
          </p:nvPr>
        </p:nvSpPr>
        <p:spPr/>
        <p:txBody>
          <a:bodyPr/>
          <a:lstStyle/>
          <a:p>
            <a:endParaRPr lang="it-IT" dirty="0"/>
          </a:p>
        </p:txBody>
      </p:sp>
      <p:sp>
        <p:nvSpPr>
          <p:cNvPr id="6" name="Slide Number Placeholder 6"/>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73922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13B5285-C41F-42DB-AC68-74448A0536A8}" type="datetimeFigureOut">
              <a:rPr lang="it-IT" smtClean="0"/>
              <a:pPr/>
              <a:t>20/12/2017</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380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alphaModFix amt="48000"/>
            <a:lum/>
          </a:blip>
          <a:srcRect/>
          <a:stretch>
            <a:fillRect t="-2000" b="-49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13B5285-C41F-42DB-AC68-74448A0536A8}" type="datetimeFigureOut">
              <a:rPr lang="it-IT" smtClean="0"/>
              <a:pPr/>
              <a:t>20/12/2017</a:t>
            </a:fld>
            <a:endParaRPr lang="it-IT"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92CF8C5-112F-4695-B20F-35AD030FB4C8}" type="slidenum">
              <a:rPr lang="it-IT" smtClean="0"/>
              <a:pPr/>
              <a:t>‹N›</a:t>
            </a:fld>
            <a:endParaRPr lang="it-IT" dirty="0"/>
          </a:p>
        </p:txBody>
      </p:sp>
    </p:spTree>
    <p:extLst>
      <p:ext uri="{BB962C8B-B14F-4D97-AF65-F5344CB8AC3E}">
        <p14:creationId xmlns:p14="http://schemas.microsoft.com/office/powerpoint/2010/main" val="29830228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audio" Target="file:///C:\PERSONALI\IC12%20VOLUMNIO\2017-2018\bellezza\Chopin%20%20-%20Notturno%20Op%209%20N%202%20in%20mi%20bemolle.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447800"/>
            <a:ext cx="12191999" cy="3329581"/>
          </a:xfrm>
        </p:spPr>
        <p:txBody>
          <a:bodyPr>
            <a:noAutofit/>
          </a:bodyPr>
          <a:lstStyle/>
          <a:p>
            <a:pPr algn="ctr"/>
            <a:r>
              <a:rPr lang="it-IT" sz="3600" b="1" dirty="0">
                <a:solidFill>
                  <a:schemeClr val="bg2">
                    <a:lumMod val="75000"/>
                  </a:schemeClr>
                </a:solidFill>
                <a:latin typeface="Bodoni MT" panose="02070603080606020203" pitchFamily="18" charset="0"/>
              </a:rPr>
              <a:t>PROGETTO DI </a:t>
            </a:r>
            <a:r>
              <a:rPr lang="it-IT" sz="3600" b="1" dirty="0" smtClean="0">
                <a:solidFill>
                  <a:schemeClr val="bg2">
                    <a:lumMod val="75000"/>
                  </a:schemeClr>
                </a:solidFill>
                <a:latin typeface="Bodoni MT" panose="02070603080606020203" pitchFamily="18" charset="0"/>
              </a:rPr>
              <a:t>ISTITUTO</a:t>
            </a:r>
            <a:br>
              <a:rPr lang="it-IT" sz="3600" b="1" dirty="0" smtClean="0">
                <a:solidFill>
                  <a:schemeClr val="bg2">
                    <a:lumMod val="75000"/>
                  </a:schemeClr>
                </a:solidFill>
                <a:latin typeface="Bodoni MT" panose="02070603080606020203" pitchFamily="18" charset="0"/>
              </a:rPr>
            </a:br>
            <a:r>
              <a:rPr lang="it-IT" sz="3600" b="1" dirty="0">
                <a:solidFill>
                  <a:schemeClr val="bg2">
                    <a:lumMod val="75000"/>
                  </a:schemeClr>
                </a:solidFill>
                <a:latin typeface="Bodoni MT" panose="02070603080606020203" pitchFamily="18" charset="0"/>
              </a:rPr>
              <a:t/>
            </a:r>
            <a:br>
              <a:rPr lang="it-IT" sz="3600" b="1" dirty="0">
                <a:solidFill>
                  <a:schemeClr val="bg2">
                    <a:lumMod val="75000"/>
                  </a:schemeClr>
                </a:solidFill>
                <a:latin typeface="Bodoni MT" panose="02070603080606020203" pitchFamily="18" charset="0"/>
              </a:rPr>
            </a:br>
            <a:r>
              <a:rPr lang="it-IT" sz="3600" b="1" dirty="0" smtClean="0">
                <a:solidFill>
                  <a:schemeClr val="bg2">
                    <a:lumMod val="75000"/>
                  </a:schemeClr>
                </a:solidFill>
                <a:latin typeface="Bodoni MT" panose="02070603080606020203" pitchFamily="18" charset="0"/>
              </a:rPr>
              <a:t>“ALLA RICERCA </a:t>
            </a:r>
            <a:r>
              <a:rPr lang="it-IT" sz="3600" b="1" dirty="0">
                <a:solidFill>
                  <a:schemeClr val="bg2">
                    <a:lumMod val="75000"/>
                  </a:schemeClr>
                </a:solidFill>
                <a:latin typeface="Bodoni MT" panose="02070603080606020203" pitchFamily="18" charset="0"/>
              </a:rPr>
              <a:t>DELLA </a:t>
            </a:r>
            <a:r>
              <a:rPr lang="it-IT" sz="3600" b="1" dirty="0" smtClean="0">
                <a:solidFill>
                  <a:schemeClr val="bg2">
                    <a:lumMod val="75000"/>
                  </a:schemeClr>
                </a:solidFill>
                <a:latin typeface="Bodoni MT" panose="02070603080606020203" pitchFamily="18" charset="0"/>
              </a:rPr>
              <a:t>BELLEZZA:</a:t>
            </a:r>
            <a:r>
              <a:rPr lang="it-IT" sz="3600" b="1" dirty="0">
                <a:solidFill>
                  <a:schemeClr val="bg2">
                    <a:lumMod val="75000"/>
                  </a:schemeClr>
                </a:solidFill>
                <a:latin typeface="Bodoni MT" panose="02070603080606020203" pitchFamily="18" charset="0"/>
              </a:rPr>
              <a:t/>
            </a:r>
            <a:br>
              <a:rPr lang="it-IT" sz="3600" b="1" dirty="0">
                <a:solidFill>
                  <a:schemeClr val="bg2">
                    <a:lumMod val="75000"/>
                  </a:schemeClr>
                </a:solidFill>
                <a:latin typeface="Bodoni MT" panose="02070603080606020203" pitchFamily="18" charset="0"/>
              </a:rPr>
            </a:br>
            <a:r>
              <a:rPr lang="it-IT" sz="3600" b="1" dirty="0">
                <a:solidFill>
                  <a:schemeClr val="bg2">
                    <a:lumMod val="75000"/>
                  </a:schemeClr>
                </a:solidFill>
                <a:latin typeface="Bodoni MT" panose="02070603080606020203" pitchFamily="18" charset="0"/>
              </a:rPr>
              <a:t>arte, musica, benessere, natura e </a:t>
            </a:r>
            <a:r>
              <a:rPr lang="it-IT" sz="3600" b="1" dirty="0" smtClean="0">
                <a:solidFill>
                  <a:schemeClr val="bg2">
                    <a:lumMod val="75000"/>
                  </a:schemeClr>
                </a:solidFill>
                <a:latin typeface="Bodoni MT" panose="02070603080606020203" pitchFamily="18" charset="0"/>
              </a:rPr>
              <a:t>territorio”</a:t>
            </a:r>
            <a:r>
              <a:rPr lang="it-IT" sz="3600" i="1" dirty="0">
                <a:solidFill>
                  <a:schemeClr val="bg2">
                    <a:lumMod val="75000"/>
                  </a:schemeClr>
                </a:solidFill>
                <a:latin typeface="Bodoni MT" panose="02070603080606020203" pitchFamily="18" charset="0"/>
              </a:rPr>
              <a:t/>
            </a:r>
            <a:br>
              <a:rPr lang="it-IT" sz="3600" i="1" dirty="0">
                <a:solidFill>
                  <a:schemeClr val="bg2">
                    <a:lumMod val="75000"/>
                  </a:schemeClr>
                </a:solidFill>
                <a:latin typeface="Bodoni MT" panose="02070603080606020203" pitchFamily="18" charset="0"/>
              </a:rPr>
            </a:br>
            <a:endParaRPr lang="it-IT" sz="3600" i="1" dirty="0">
              <a:solidFill>
                <a:schemeClr val="bg2">
                  <a:lumMod val="75000"/>
                </a:schemeClr>
              </a:solidFill>
              <a:latin typeface="Bodoni MT" panose="02070603080606020203" pitchFamily="18" charset="0"/>
            </a:endParaRPr>
          </a:p>
        </p:txBody>
      </p:sp>
      <p:sp>
        <p:nvSpPr>
          <p:cNvPr id="3" name="Sottotitolo 2"/>
          <p:cNvSpPr>
            <a:spLocks noGrp="1"/>
          </p:cNvSpPr>
          <p:nvPr>
            <p:ph type="subTitle" idx="1"/>
          </p:nvPr>
        </p:nvSpPr>
        <p:spPr>
          <a:xfrm>
            <a:off x="0" y="4104314"/>
            <a:ext cx="12192000" cy="1655762"/>
          </a:xfrm>
        </p:spPr>
        <p:txBody>
          <a:bodyPr>
            <a:normAutofit/>
          </a:bodyPr>
          <a:lstStyle/>
          <a:p>
            <a:r>
              <a:rPr lang="it-IT" dirty="0"/>
              <a:t> </a:t>
            </a:r>
            <a:endParaRPr lang="it-IT" sz="2400" i="1" cap="none" dirty="0" smtClean="0"/>
          </a:p>
          <a:p>
            <a:pPr algn="ctr"/>
            <a:r>
              <a:rPr lang="it-IT" sz="2400" i="1" cap="none" dirty="0" smtClean="0">
                <a:solidFill>
                  <a:schemeClr val="bg2">
                    <a:lumMod val="75000"/>
                  </a:schemeClr>
                </a:solidFill>
                <a:latin typeface="Bodoni MT" panose="02070603080606020203" pitchFamily="18" charset="0"/>
              </a:rPr>
              <a:t>"Il futuro appartiene a coloro che credono nella bellezza dei propri sogni." </a:t>
            </a:r>
          </a:p>
          <a:p>
            <a:pPr algn="ctr"/>
            <a:r>
              <a:rPr lang="it-IT" sz="2400" i="1" cap="none" dirty="0" smtClean="0">
                <a:solidFill>
                  <a:schemeClr val="bg2">
                    <a:lumMod val="75000"/>
                  </a:schemeClr>
                </a:solidFill>
                <a:latin typeface="Bodoni MT" panose="02070603080606020203" pitchFamily="18" charset="0"/>
              </a:rPr>
              <a:t>														(Eleanor </a:t>
            </a:r>
            <a:r>
              <a:rPr lang="it-IT" sz="2400" i="1" cap="none" dirty="0">
                <a:solidFill>
                  <a:schemeClr val="bg2">
                    <a:lumMod val="75000"/>
                  </a:schemeClr>
                </a:solidFill>
                <a:latin typeface="Bodoni MT" panose="02070603080606020203" pitchFamily="18" charset="0"/>
              </a:rPr>
              <a:t>R</a:t>
            </a:r>
            <a:r>
              <a:rPr lang="it-IT" sz="2400" i="1" cap="none" dirty="0" smtClean="0">
                <a:solidFill>
                  <a:schemeClr val="bg2">
                    <a:lumMod val="75000"/>
                  </a:schemeClr>
                </a:solidFill>
                <a:latin typeface="Bodoni MT" panose="02070603080606020203" pitchFamily="18" charset="0"/>
              </a:rPr>
              <a:t>oosevelt</a:t>
            </a:r>
            <a:r>
              <a:rPr lang="it-IT" sz="2400" dirty="0" smtClean="0">
                <a:solidFill>
                  <a:schemeClr val="bg2">
                    <a:lumMod val="75000"/>
                  </a:schemeClr>
                </a:solidFill>
                <a:latin typeface="Bodoni MT" panose="02070603080606020203" pitchFamily="18" charset="0"/>
              </a:rPr>
              <a:t>)</a:t>
            </a:r>
            <a:endParaRPr lang="it-IT" sz="2400" dirty="0">
              <a:solidFill>
                <a:schemeClr val="bg2">
                  <a:lumMod val="75000"/>
                </a:schemeClr>
              </a:solidFill>
              <a:latin typeface="Bodoni MT" panose="02070603080606020203" pitchFamily="18" charset="0"/>
            </a:endParaRPr>
          </a:p>
          <a:p>
            <a:endParaRPr lang="it-IT" dirty="0">
              <a:solidFill>
                <a:schemeClr val="bg2">
                  <a:lumMod val="75000"/>
                </a:schemeClr>
              </a:solidFill>
            </a:endParaRPr>
          </a:p>
        </p:txBody>
      </p:sp>
      <p:pic>
        <p:nvPicPr>
          <p:cNvPr id="6" name="Chopin  - Notturno Op 9 N 2 in mi bemolle.mp3">
            <a:hlinkClick r:id="" action="ppaction://media"/>
          </p:cNvPr>
          <p:cNvPicPr>
            <a:picLocks noRot="1" noChangeAspect="1"/>
          </p:cNvPicPr>
          <p:nvPr>
            <a:audioFile r:link="rId1"/>
          </p:nvPr>
        </p:nvPicPr>
        <p:blipFill>
          <a:blip r:embed="rId3" cstate="print"/>
          <a:stretch>
            <a:fillRect/>
          </a:stretch>
        </p:blipFill>
        <p:spPr>
          <a:xfrm>
            <a:off x="5943600" y="3276600"/>
            <a:ext cx="304800" cy="304800"/>
          </a:xfrm>
          <a:prstGeom prst="rect">
            <a:avLst/>
          </a:prstGeom>
        </p:spPr>
      </p:pic>
    </p:spTree>
    <p:extLst>
      <p:ext uri="{BB962C8B-B14F-4D97-AF65-F5344CB8AC3E}">
        <p14:creationId xmlns:p14="http://schemas.microsoft.com/office/powerpoint/2010/main" val="2527152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20000" numSld="13"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lvl="0" defTabSz="457200">
              <a:spcBef>
                <a:spcPts val="1000"/>
              </a:spcBef>
              <a:buClr>
                <a:schemeClr val="bg2">
                  <a:lumMod val="40000"/>
                  <a:lumOff val="60000"/>
                </a:schemeClr>
              </a:buClr>
              <a:buSzPct val="80000"/>
              <a:defRPr/>
            </a:pPr>
            <a:r>
              <a:rPr lang="it-IT" sz="3000" b="1" dirty="0" smtClean="0">
                <a:solidFill>
                  <a:schemeClr val="bg2">
                    <a:lumMod val="75000"/>
                  </a:schemeClr>
                </a:solidFill>
              </a:rPr>
              <a:t>Uso delle discipline e dei saperi </a:t>
            </a: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Scienze: elementi di botanica, geologia, valutazioni ambientali.</a:t>
            </a: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Musica: conoscenza delle opere di grandi compositori e interpretazione della realtà odierna della musica anche nei suoi aspetti multiculturali </a:t>
            </a: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Arte e immagine: lettura, comprensione, classificazione delle opere d’arte, confronti con altre testimonianze del presente e del passato, della propria e dell’altrui cultura, produzioni </a:t>
            </a:r>
            <a:r>
              <a:rPr lang="it-IT" sz="3000" dirty="0" smtClean="0">
                <a:solidFill>
                  <a:schemeClr val="bg2">
                    <a:lumMod val="75000"/>
                  </a:schemeClr>
                </a:solidFill>
                <a:latin typeface="+mj-lt"/>
                <a:ea typeface="+mj-ea"/>
                <a:cs typeface="+mj-cs"/>
              </a:rPr>
              <a:t>grafiche.</a:t>
            </a:r>
          </a:p>
          <a:p>
            <a:r>
              <a:rPr lang="it-IT" sz="3200" dirty="0" smtClean="0"/>
              <a:t/>
            </a:r>
            <a:br>
              <a:rPr lang="it-IT" sz="3200" dirty="0" smtClean="0"/>
            </a:br>
            <a:endParaRPr lang="it-IT" sz="3000" dirty="0" smtClean="0">
              <a:solidFill>
                <a:schemeClr val="bg2">
                  <a:lumMod val="75000"/>
                </a:schemeClr>
              </a:solidFill>
              <a:latin typeface="+mj-lt"/>
              <a:ea typeface="+mj-ea"/>
              <a:cs typeface="+mj-cs"/>
            </a:endParaRP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wipe(up)">
                                      <p:cBhvr>
                                        <p:cTn id="7" dur="3000"/>
                                        <p:tgtEl>
                                          <p:spTgt spid="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5" end="5"/>
                                            </p:txEl>
                                          </p:spTgt>
                                        </p:tgtEl>
                                        <p:attrNameLst>
                                          <p:attrName>style.visibility</p:attrName>
                                        </p:attrNameLst>
                                      </p:cBhvr>
                                      <p:to>
                                        <p:strVal val="visible"/>
                                      </p:to>
                                    </p:set>
                                    <p:animEffect transition="in" filter="wipe(up)">
                                      <p:cBhvr>
                                        <p:cTn id="12" dur="3000"/>
                                        <p:tgtEl>
                                          <p:spTgt spid="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animEffect transition="in" filter="wipe(up)">
                                      <p:cBhvr>
                                        <p:cTn id="17" dur="3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lvl="0" defTabSz="457200">
              <a:spcBef>
                <a:spcPts val="1000"/>
              </a:spcBef>
              <a:buClr>
                <a:schemeClr val="bg2">
                  <a:lumMod val="40000"/>
                  <a:lumOff val="60000"/>
                </a:schemeClr>
              </a:buClr>
              <a:buSzPct val="80000"/>
              <a:defRPr/>
            </a:pPr>
            <a:r>
              <a:rPr lang="it-IT" sz="3000" b="1" dirty="0" smtClean="0">
                <a:solidFill>
                  <a:schemeClr val="bg2">
                    <a:lumMod val="75000"/>
                  </a:schemeClr>
                </a:solidFill>
              </a:rPr>
              <a:t>Uso delle discipline e dei saperi </a:t>
            </a: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Tecnologia: utilizzo di piattaforme informatiche, conoscenza  di adeguati programmi e software per il disegno per permettere agli allievi di  realizzare semplici progetti di immagini.</a:t>
            </a: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Motoria: esperienze di danze e movimento.</a:t>
            </a:r>
          </a:p>
          <a:p>
            <a:r>
              <a:rPr lang="it-IT" sz="3200" dirty="0" smtClean="0"/>
              <a:t/>
            </a:r>
            <a:br>
              <a:rPr lang="it-IT" sz="3200" dirty="0" smtClean="0"/>
            </a:br>
            <a:endParaRPr lang="it-IT" sz="3000" dirty="0" smtClean="0">
              <a:solidFill>
                <a:schemeClr val="bg2">
                  <a:lumMod val="75000"/>
                </a:schemeClr>
              </a:solidFill>
              <a:latin typeface="+mj-lt"/>
              <a:ea typeface="+mj-ea"/>
              <a:cs typeface="+mj-cs"/>
            </a:endParaRP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wipe(up)">
                                      <p:cBhvr>
                                        <p:cTn id="7" dur="3000"/>
                                        <p:tgtEl>
                                          <p:spTgt spid="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5" end="5"/>
                                            </p:txEl>
                                          </p:spTgt>
                                        </p:tgtEl>
                                        <p:attrNameLst>
                                          <p:attrName>style.visibility</p:attrName>
                                        </p:attrNameLst>
                                      </p:cBhvr>
                                      <p:to>
                                        <p:strVal val="visible"/>
                                      </p:to>
                                    </p:set>
                                    <p:animEffect transition="in" filter="wipe(up)">
                                      <p:cBhvr>
                                        <p:cTn id="12" dur="3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rPr>
              <a:t>AZIONI RICHIESTE</a:t>
            </a: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2" name="Connettore 2 11"/>
          <p:cNvCxnSpPr/>
          <p:nvPr/>
        </p:nvCxnSpPr>
        <p:spPr>
          <a:xfrm flipH="1" flipV="1">
            <a:off x="2971800" y="2400300"/>
            <a:ext cx="1238250" cy="70485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71500" y="1885950"/>
            <a:ext cx="2628900" cy="830997"/>
          </a:xfrm>
          <a:prstGeom prst="rect">
            <a:avLst/>
          </a:prstGeom>
          <a:noFill/>
        </p:spPr>
        <p:txBody>
          <a:bodyPr wrap="square" rtlCol="0">
            <a:spAutoFit/>
          </a:bodyPr>
          <a:lstStyle/>
          <a:p>
            <a:r>
              <a:rPr lang="it-IT" sz="2400" b="1" dirty="0" smtClean="0">
                <a:solidFill>
                  <a:srgbClr val="002060"/>
                </a:solidFill>
                <a:latin typeface="+mj-lt"/>
              </a:rPr>
              <a:t>Lavoro di classe ed individuale</a:t>
            </a:r>
            <a:endParaRPr lang="it-IT" sz="2400" b="1" dirty="0">
              <a:solidFill>
                <a:srgbClr val="002060"/>
              </a:solidFill>
              <a:latin typeface="+mj-lt"/>
            </a:endParaRPr>
          </a:p>
        </p:txBody>
      </p:sp>
      <p:cxnSp>
        <p:nvCxnSpPr>
          <p:cNvPr id="15" name="Connettore 2 14"/>
          <p:cNvCxnSpPr/>
          <p:nvPr/>
        </p:nvCxnSpPr>
        <p:spPr>
          <a:xfrm flipH="1">
            <a:off x="3124200" y="3429000"/>
            <a:ext cx="1085850" cy="9525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114300" y="3200400"/>
            <a:ext cx="3467100" cy="830997"/>
          </a:xfrm>
          <a:prstGeom prst="rect">
            <a:avLst/>
          </a:prstGeom>
          <a:noFill/>
        </p:spPr>
        <p:txBody>
          <a:bodyPr wrap="square" rtlCol="0">
            <a:spAutoFit/>
          </a:bodyPr>
          <a:lstStyle/>
          <a:p>
            <a:r>
              <a:rPr lang="it-IT" sz="2400" b="1" dirty="0" smtClean="0">
                <a:solidFill>
                  <a:srgbClr val="002060"/>
                </a:solidFill>
                <a:latin typeface="+mj-lt"/>
              </a:rPr>
              <a:t>Lavoro di gruppo anche a classi aperte</a:t>
            </a:r>
            <a:endParaRPr lang="it-IT" sz="2400" b="1" dirty="0">
              <a:solidFill>
                <a:srgbClr val="002060"/>
              </a:solidFill>
              <a:latin typeface="+mj-lt"/>
            </a:endParaRPr>
          </a:p>
        </p:txBody>
      </p:sp>
      <p:cxnSp>
        <p:nvCxnSpPr>
          <p:cNvPr id="18" name="Connettore 2 17"/>
          <p:cNvCxnSpPr/>
          <p:nvPr/>
        </p:nvCxnSpPr>
        <p:spPr>
          <a:xfrm flipH="1">
            <a:off x="3276600" y="3867150"/>
            <a:ext cx="1028700" cy="68580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1390650" y="4381501"/>
            <a:ext cx="2209800" cy="461665"/>
          </a:xfrm>
          <a:prstGeom prst="rect">
            <a:avLst/>
          </a:prstGeom>
          <a:noFill/>
        </p:spPr>
        <p:txBody>
          <a:bodyPr wrap="square" rtlCol="0">
            <a:spAutoFit/>
          </a:bodyPr>
          <a:lstStyle/>
          <a:p>
            <a:r>
              <a:rPr lang="it-IT" sz="2400" b="1" dirty="0" smtClean="0">
                <a:solidFill>
                  <a:srgbClr val="002060"/>
                </a:solidFill>
                <a:latin typeface="+mj-lt"/>
              </a:rPr>
              <a:t>Laboratori</a:t>
            </a:r>
            <a:endParaRPr lang="it-IT" sz="2400" b="1" dirty="0">
              <a:solidFill>
                <a:srgbClr val="002060"/>
              </a:solidFill>
              <a:latin typeface="+mj-lt"/>
            </a:endParaRPr>
          </a:p>
        </p:txBody>
      </p:sp>
      <p:cxnSp>
        <p:nvCxnSpPr>
          <p:cNvPr id="21" name="Connettore 2 20"/>
          <p:cNvCxnSpPr/>
          <p:nvPr/>
        </p:nvCxnSpPr>
        <p:spPr>
          <a:xfrm flipH="1">
            <a:off x="4038600" y="4057650"/>
            <a:ext cx="571500" cy="114300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22" name="CasellaDiTesto 21"/>
          <p:cNvSpPr txBox="1"/>
          <p:nvPr/>
        </p:nvSpPr>
        <p:spPr>
          <a:xfrm>
            <a:off x="571500" y="5219701"/>
            <a:ext cx="3733800" cy="461665"/>
          </a:xfrm>
          <a:prstGeom prst="rect">
            <a:avLst/>
          </a:prstGeom>
          <a:noFill/>
        </p:spPr>
        <p:txBody>
          <a:bodyPr wrap="square" rtlCol="0">
            <a:spAutoFit/>
          </a:bodyPr>
          <a:lstStyle/>
          <a:p>
            <a:r>
              <a:rPr lang="it-IT" sz="2400" b="1" dirty="0" smtClean="0">
                <a:solidFill>
                  <a:srgbClr val="002060"/>
                </a:solidFill>
                <a:latin typeface="+mj-lt"/>
              </a:rPr>
              <a:t>Riflessioni e discussioni</a:t>
            </a:r>
            <a:endParaRPr lang="it-IT" sz="2400" b="1" dirty="0">
              <a:solidFill>
                <a:srgbClr val="002060"/>
              </a:solidFill>
              <a:latin typeface="+mj-lt"/>
            </a:endParaRPr>
          </a:p>
        </p:txBody>
      </p:sp>
      <p:cxnSp>
        <p:nvCxnSpPr>
          <p:cNvPr id="25" name="Connettore 2 24"/>
          <p:cNvCxnSpPr/>
          <p:nvPr/>
        </p:nvCxnSpPr>
        <p:spPr>
          <a:xfrm>
            <a:off x="6019800" y="4095750"/>
            <a:ext cx="0" cy="144780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26" name="CasellaDiTesto 25"/>
          <p:cNvSpPr txBox="1"/>
          <p:nvPr/>
        </p:nvSpPr>
        <p:spPr>
          <a:xfrm>
            <a:off x="4152900" y="5581651"/>
            <a:ext cx="3733800" cy="830997"/>
          </a:xfrm>
          <a:prstGeom prst="rect">
            <a:avLst/>
          </a:prstGeom>
          <a:noFill/>
        </p:spPr>
        <p:txBody>
          <a:bodyPr wrap="square" rtlCol="0">
            <a:spAutoFit/>
          </a:bodyPr>
          <a:lstStyle/>
          <a:p>
            <a:pPr algn="ctr"/>
            <a:r>
              <a:rPr lang="it-IT" sz="2400" b="1" dirty="0" smtClean="0">
                <a:solidFill>
                  <a:srgbClr val="002060"/>
                </a:solidFill>
                <a:latin typeface="+mj-lt"/>
              </a:rPr>
              <a:t>Lezioni frontali con insegnanti ed esperti</a:t>
            </a:r>
            <a:endParaRPr lang="it-IT" sz="2400" b="1" dirty="0">
              <a:solidFill>
                <a:srgbClr val="002060"/>
              </a:solidFill>
              <a:latin typeface="+mj-lt"/>
            </a:endParaRPr>
          </a:p>
        </p:txBody>
      </p:sp>
      <p:cxnSp>
        <p:nvCxnSpPr>
          <p:cNvPr id="28" name="Connettore 2 27"/>
          <p:cNvCxnSpPr/>
          <p:nvPr/>
        </p:nvCxnSpPr>
        <p:spPr>
          <a:xfrm>
            <a:off x="7696200" y="3981450"/>
            <a:ext cx="552450" cy="123825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7905750" y="5200651"/>
            <a:ext cx="3810000" cy="461665"/>
          </a:xfrm>
          <a:prstGeom prst="rect">
            <a:avLst/>
          </a:prstGeom>
          <a:noFill/>
        </p:spPr>
        <p:txBody>
          <a:bodyPr wrap="square" rtlCol="0">
            <a:spAutoFit/>
          </a:bodyPr>
          <a:lstStyle/>
          <a:p>
            <a:r>
              <a:rPr lang="it-IT" sz="2400" b="1" dirty="0" smtClean="0">
                <a:solidFill>
                  <a:srgbClr val="002060"/>
                </a:solidFill>
                <a:latin typeface="+mj-lt"/>
              </a:rPr>
              <a:t>Ricerche su diverse fonti</a:t>
            </a:r>
            <a:endParaRPr lang="it-IT" sz="2400" b="1" dirty="0">
              <a:solidFill>
                <a:srgbClr val="002060"/>
              </a:solidFill>
              <a:latin typeface="+mj-lt"/>
            </a:endParaRPr>
          </a:p>
        </p:txBody>
      </p:sp>
      <p:cxnSp>
        <p:nvCxnSpPr>
          <p:cNvPr id="35" name="Connettore 2 34"/>
          <p:cNvCxnSpPr/>
          <p:nvPr/>
        </p:nvCxnSpPr>
        <p:spPr>
          <a:xfrm>
            <a:off x="7848600" y="3733800"/>
            <a:ext cx="895350" cy="64770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36" name="CasellaDiTesto 35"/>
          <p:cNvSpPr txBox="1"/>
          <p:nvPr/>
        </p:nvSpPr>
        <p:spPr>
          <a:xfrm>
            <a:off x="8496300" y="4267201"/>
            <a:ext cx="3543300" cy="830997"/>
          </a:xfrm>
          <a:prstGeom prst="rect">
            <a:avLst/>
          </a:prstGeom>
          <a:noFill/>
        </p:spPr>
        <p:txBody>
          <a:bodyPr wrap="square" rtlCol="0">
            <a:spAutoFit/>
          </a:bodyPr>
          <a:lstStyle/>
          <a:p>
            <a:pPr algn="r"/>
            <a:r>
              <a:rPr lang="it-IT" sz="2400" b="1" dirty="0" smtClean="0">
                <a:solidFill>
                  <a:srgbClr val="002060"/>
                </a:solidFill>
                <a:latin typeface="+mj-lt"/>
              </a:rPr>
              <a:t>Visite guidate, visione di film e spettacoli</a:t>
            </a:r>
            <a:endParaRPr lang="it-IT" sz="2400" b="1" dirty="0">
              <a:solidFill>
                <a:srgbClr val="002060"/>
              </a:solidFill>
              <a:latin typeface="+mj-lt"/>
            </a:endParaRPr>
          </a:p>
        </p:txBody>
      </p:sp>
      <p:cxnSp>
        <p:nvCxnSpPr>
          <p:cNvPr id="38" name="Connettore 2 37"/>
          <p:cNvCxnSpPr/>
          <p:nvPr/>
        </p:nvCxnSpPr>
        <p:spPr>
          <a:xfrm>
            <a:off x="8001000" y="3467100"/>
            <a:ext cx="1047750" cy="15240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CasellaDiTesto 38"/>
          <p:cNvSpPr txBox="1"/>
          <p:nvPr/>
        </p:nvSpPr>
        <p:spPr>
          <a:xfrm>
            <a:off x="8953500" y="3238501"/>
            <a:ext cx="2857500" cy="830997"/>
          </a:xfrm>
          <a:prstGeom prst="rect">
            <a:avLst/>
          </a:prstGeom>
          <a:noFill/>
        </p:spPr>
        <p:txBody>
          <a:bodyPr wrap="square" rtlCol="0">
            <a:spAutoFit/>
          </a:bodyPr>
          <a:lstStyle/>
          <a:p>
            <a:pPr algn="r"/>
            <a:r>
              <a:rPr lang="it-IT" sz="2400" b="1" dirty="0" smtClean="0">
                <a:solidFill>
                  <a:srgbClr val="002060"/>
                </a:solidFill>
                <a:latin typeface="+mj-lt"/>
              </a:rPr>
              <a:t>Progettazione di eventi tipo mostre </a:t>
            </a:r>
            <a:endParaRPr lang="it-IT" sz="2400" b="1" dirty="0">
              <a:solidFill>
                <a:srgbClr val="002060"/>
              </a:solidFill>
              <a:latin typeface="+mj-lt"/>
            </a:endParaRPr>
          </a:p>
        </p:txBody>
      </p:sp>
      <p:cxnSp>
        <p:nvCxnSpPr>
          <p:cNvPr id="41" name="Connettore 2 40"/>
          <p:cNvCxnSpPr/>
          <p:nvPr/>
        </p:nvCxnSpPr>
        <p:spPr>
          <a:xfrm flipV="1">
            <a:off x="8001000" y="2305050"/>
            <a:ext cx="1085850" cy="819150"/>
          </a:xfrm>
          <a:prstGeom prst="straightConnector1">
            <a:avLst/>
          </a:prstGeom>
          <a:ln w="31750">
            <a:solidFill>
              <a:schemeClr val="bg2"/>
            </a:solidFill>
            <a:tailEnd type="arrow" w="lg" len="lg"/>
          </a:ln>
        </p:spPr>
        <p:style>
          <a:lnRef idx="1">
            <a:schemeClr val="accent1"/>
          </a:lnRef>
          <a:fillRef idx="0">
            <a:schemeClr val="accent1"/>
          </a:fillRef>
          <a:effectRef idx="0">
            <a:schemeClr val="accent1"/>
          </a:effectRef>
          <a:fontRef idx="minor">
            <a:schemeClr val="tx1"/>
          </a:fontRef>
        </p:style>
      </p:cxnSp>
      <p:sp>
        <p:nvSpPr>
          <p:cNvPr id="42" name="CasellaDiTesto 41"/>
          <p:cNvSpPr txBox="1"/>
          <p:nvPr/>
        </p:nvSpPr>
        <p:spPr>
          <a:xfrm>
            <a:off x="9182100" y="1981201"/>
            <a:ext cx="2571750" cy="830997"/>
          </a:xfrm>
          <a:prstGeom prst="rect">
            <a:avLst/>
          </a:prstGeom>
          <a:noFill/>
        </p:spPr>
        <p:txBody>
          <a:bodyPr wrap="square" rtlCol="0">
            <a:spAutoFit/>
          </a:bodyPr>
          <a:lstStyle/>
          <a:p>
            <a:pPr algn="r"/>
            <a:r>
              <a:rPr lang="it-IT" sz="2400" b="1" dirty="0" smtClean="0">
                <a:solidFill>
                  <a:srgbClr val="002060"/>
                </a:solidFill>
                <a:latin typeface="+mj-lt"/>
              </a:rPr>
              <a:t>Valutazione e autovalutazione</a:t>
            </a:r>
            <a:endParaRPr lang="it-IT" sz="2400" b="1" dirty="0">
              <a:solidFill>
                <a:srgbClr val="002060"/>
              </a:solidFill>
              <a:latin typeface="+mj-lt"/>
            </a:endParaRPr>
          </a:p>
        </p:txBody>
      </p:sp>
    </p:spTree>
    <p:extLst>
      <p:ext uri="{BB962C8B-B14F-4D97-AF65-F5344CB8AC3E}">
        <p14:creationId xmlns:p14="http://schemas.microsoft.com/office/powerpoint/2010/main" val="236375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1000"/>
                                        <p:tgtEl>
                                          <p:spTgt spid="1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1000"/>
                                        <p:tgtEl>
                                          <p:spTgt spid="14"/>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right)">
                                      <p:cBhvr>
                                        <p:cTn id="15" dur="1000"/>
                                        <p:tgtEl>
                                          <p:spTgt spid="15"/>
                                        </p:tgtEl>
                                      </p:cBhvr>
                                    </p:animEffect>
                                  </p:childTnLst>
                                </p:cTn>
                              </p:par>
                            </p:childTnLst>
                          </p:cTn>
                        </p:par>
                        <p:par>
                          <p:cTn id="16" fill="hold">
                            <p:stCondLst>
                              <p:cond delay="3000"/>
                            </p:stCondLst>
                            <p:childTnLst>
                              <p:par>
                                <p:cTn id="17" presetID="22" presetClass="entr" presetSubtype="2"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right)">
                                      <p:cBhvr>
                                        <p:cTn id="19" dur="1000"/>
                                        <p:tgtEl>
                                          <p:spTgt spid="16"/>
                                        </p:tgtEl>
                                      </p:cBhvr>
                                    </p:animEffect>
                                  </p:childTnLst>
                                </p:cTn>
                              </p:par>
                            </p:childTnLst>
                          </p:cTn>
                        </p:par>
                        <p:par>
                          <p:cTn id="20" fill="hold">
                            <p:stCondLst>
                              <p:cond delay="4000"/>
                            </p:stCondLst>
                            <p:childTnLst>
                              <p:par>
                                <p:cTn id="21" presetID="22" presetClass="entr" presetSubtype="2"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1000"/>
                                        <p:tgtEl>
                                          <p:spTgt spid="18"/>
                                        </p:tgtEl>
                                      </p:cBhvr>
                                    </p:animEffect>
                                  </p:childTnLst>
                                </p:cTn>
                              </p:par>
                            </p:childTnLst>
                          </p:cTn>
                        </p:par>
                        <p:par>
                          <p:cTn id="24" fill="hold">
                            <p:stCondLst>
                              <p:cond delay="5000"/>
                            </p:stCondLst>
                            <p:childTnLst>
                              <p:par>
                                <p:cTn id="25" presetID="22" presetClass="entr" presetSubtype="2"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1000"/>
                                        <p:tgtEl>
                                          <p:spTgt spid="19"/>
                                        </p:tgtEl>
                                      </p:cBhvr>
                                    </p:animEffect>
                                  </p:childTnLst>
                                </p:cTn>
                              </p:par>
                            </p:childTnLst>
                          </p:cTn>
                        </p:par>
                        <p:par>
                          <p:cTn id="28" fill="hold">
                            <p:stCondLst>
                              <p:cond delay="6000"/>
                            </p:stCondLst>
                            <p:childTnLst>
                              <p:par>
                                <p:cTn id="29" presetID="2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right)">
                                      <p:cBhvr>
                                        <p:cTn id="31" dur="1000"/>
                                        <p:tgtEl>
                                          <p:spTgt spid="21"/>
                                        </p:tgtEl>
                                      </p:cBhvr>
                                    </p:animEffect>
                                  </p:childTnLst>
                                </p:cTn>
                              </p:par>
                            </p:childTnLst>
                          </p:cTn>
                        </p:par>
                        <p:par>
                          <p:cTn id="32" fill="hold">
                            <p:stCondLst>
                              <p:cond delay="7000"/>
                            </p:stCondLst>
                            <p:childTnLst>
                              <p:par>
                                <p:cTn id="33" presetID="22" presetClass="entr" presetSubtype="2"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right)">
                                      <p:cBhvr>
                                        <p:cTn id="35" dur="1000"/>
                                        <p:tgtEl>
                                          <p:spTgt spid="22"/>
                                        </p:tgtEl>
                                      </p:cBhvr>
                                    </p:animEffect>
                                  </p:childTnLst>
                                </p:cTn>
                              </p:par>
                            </p:childTnLst>
                          </p:cTn>
                        </p:par>
                        <p:par>
                          <p:cTn id="36" fill="hold">
                            <p:stCondLst>
                              <p:cond delay="80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1000"/>
                                        <p:tgtEl>
                                          <p:spTgt spid="25"/>
                                        </p:tgtEl>
                                      </p:cBhvr>
                                    </p:animEffect>
                                  </p:childTnLst>
                                </p:cTn>
                              </p:par>
                            </p:childTnLst>
                          </p:cTn>
                        </p:par>
                        <p:par>
                          <p:cTn id="40" fill="hold">
                            <p:stCondLst>
                              <p:cond delay="9000"/>
                            </p:stCondLst>
                            <p:childTnLst>
                              <p:par>
                                <p:cTn id="41" presetID="22" presetClass="entr" presetSubtype="1"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up)">
                                      <p:cBhvr>
                                        <p:cTn id="43" dur="1000"/>
                                        <p:tgtEl>
                                          <p:spTgt spid="26"/>
                                        </p:tgtEl>
                                      </p:cBhvr>
                                    </p:animEffect>
                                  </p:childTnLst>
                                </p:cTn>
                              </p:par>
                            </p:childTnLst>
                          </p:cTn>
                        </p:par>
                        <p:par>
                          <p:cTn id="44" fill="hold">
                            <p:stCondLst>
                              <p:cond delay="10000"/>
                            </p:stCondLst>
                            <p:childTnLst>
                              <p:par>
                                <p:cTn id="45" presetID="22" presetClass="entr" presetSubtype="8"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left)">
                                      <p:cBhvr>
                                        <p:cTn id="47" dur="1000"/>
                                        <p:tgtEl>
                                          <p:spTgt spid="28"/>
                                        </p:tgtEl>
                                      </p:cBhvr>
                                    </p:animEffect>
                                  </p:childTnLst>
                                </p:cTn>
                              </p:par>
                            </p:childTnLst>
                          </p:cTn>
                        </p:par>
                        <p:par>
                          <p:cTn id="48" fill="hold">
                            <p:stCondLst>
                              <p:cond delay="11000"/>
                            </p:stCondLst>
                            <p:childTnLst>
                              <p:par>
                                <p:cTn id="49" presetID="22" presetClass="entr" presetSubtype="8"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1000"/>
                                        <p:tgtEl>
                                          <p:spTgt spid="29"/>
                                        </p:tgtEl>
                                      </p:cBhvr>
                                    </p:animEffect>
                                  </p:childTnLst>
                                </p:cTn>
                              </p:par>
                            </p:childTnLst>
                          </p:cTn>
                        </p:par>
                        <p:par>
                          <p:cTn id="52" fill="hold">
                            <p:stCondLst>
                              <p:cond delay="12000"/>
                            </p:stCondLst>
                            <p:childTnLst>
                              <p:par>
                                <p:cTn id="53" presetID="22" presetClass="entr" presetSubtype="8" fill="hold"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1000"/>
                                        <p:tgtEl>
                                          <p:spTgt spid="35"/>
                                        </p:tgtEl>
                                      </p:cBhvr>
                                    </p:animEffect>
                                  </p:childTnLst>
                                </p:cTn>
                              </p:par>
                            </p:childTnLst>
                          </p:cTn>
                        </p:par>
                        <p:par>
                          <p:cTn id="56" fill="hold">
                            <p:stCondLst>
                              <p:cond delay="13000"/>
                            </p:stCondLst>
                            <p:childTnLst>
                              <p:par>
                                <p:cTn id="57" presetID="22" presetClass="entr" presetSubtype="8"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1000"/>
                                        <p:tgtEl>
                                          <p:spTgt spid="36"/>
                                        </p:tgtEl>
                                      </p:cBhvr>
                                    </p:animEffect>
                                  </p:childTnLst>
                                </p:cTn>
                              </p:par>
                            </p:childTnLst>
                          </p:cTn>
                        </p:par>
                        <p:par>
                          <p:cTn id="60" fill="hold">
                            <p:stCondLst>
                              <p:cond delay="14000"/>
                            </p:stCondLst>
                            <p:childTnLst>
                              <p:par>
                                <p:cTn id="61" presetID="22" presetClass="entr" presetSubtype="8" fill="hold"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1000"/>
                                        <p:tgtEl>
                                          <p:spTgt spid="38"/>
                                        </p:tgtEl>
                                      </p:cBhvr>
                                    </p:animEffect>
                                  </p:childTnLst>
                                </p:cTn>
                              </p:par>
                            </p:childTnLst>
                          </p:cTn>
                        </p:par>
                        <p:par>
                          <p:cTn id="64" fill="hold">
                            <p:stCondLst>
                              <p:cond delay="15000"/>
                            </p:stCondLst>
                            <p:childTnLst>
                              <p:par>
                                <p:cTn id="65" presetID="22" presetClass="entr" presetSubtype="8"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left)">
                                      <p:cBhvr>
                                        <p:cTn id="67" dur="1000"/>
                                        <p:tgtEl>
                                          <p:spTgt spid="39"/>
                                        </p:tgtEl>
                                      </p:cBhvr>
                                    </p:animEffect>
                                  </p:childTnLst>
                                </p:cTn>
                              </p:par>
                            </p:childTnLst>
                          </p:cTn>
                        </p:par>
                        <p:par>
                          <p:cTn id="68" fill="hold">
                            <p:stCondLst>
                              <p:cond delay="1600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1000"/>
                                        <p:tgtEl>
                                          <p:spTgt spid="41"/>
                                        </p:tgtEl>
                                      </p:cBhvr>
                                    </p:animEffect>
                                  </p:childTnLst>
                                </p:cTn>
                              </p:par>
                            </p:childTnLst>
                          </p:cTn>
                        </p:par>
                        <p:par>
                          <p:cTn id="72" fill="hold">
                            <p:stCondLst>
                              <p:cond delay="17000"/>
                            </p:stCondLst>
                            <p:childTnLst>
                              <p:par>
                                <p:cTn id="73" presetID="22" presetClass="entr" presetSubtype="8" fill="hold" grpId="0"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wipe(left)">
                                      <p:cBhvr>
                                        <p:cTn id="75"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9" grpId="0"/>
      <p:bldP spid="22" grpId="0"/>
      <p:bldP spid="26" grpId="0"/>
      <p:bldP spid="29" grpId="0"/>
      <p:bldP spid="36" grpId="0"/>
      <p:bldP spid="39"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rPr>
              <a:t>GRAZIE</a:t>
            </a: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lang="it-IT" sz="2400" b="1" noProof="0" dirty="0" smtClean="0">
                <a:solidFill>
                  <a:schemeClr val="bg2">
                    <a:lumMod val="75000"/>
                  </a:schemeClr>
                </a:solidFill>
                <a:latin typeface="+mj-lt"/>
                <a:ea typeface="+mj-ea"/>
                <a:cs typeface="+mj-cs"/>
              </a:rPr>
              <a:t>Francesca </a:t>
            </a:r>
            <a:r>
              <a:rPr lang="it-IT" sz="2400" b="1" noProof="0" dirty="0" err="1" smtClean="0">
                <a:solidFill>
                  <a:schemeClr val="bg2">
                    <a:lumMod val="75000"/>
                  </a:schemeClr>
                </a:solidFill>
                <a:latin typeface="+mj-lt"/>
                <a:ea typeface="+mj-ea"/>
                <a:cs typeface="+mj-cs"/>
              </a:rPr>
              <a:t>Faloci</a:t>
            </a:r>
            <a:endParaRPr lang="it-IT" sz="2400" b="1" noProof="0" dirty="0" smtClean="0">
              <a:solidFill>
                <a:schemeClr val="bg2">
                  <a:lumMod val="75000"/>
                </a:schemeClr>
              </a:solidFill>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2400" b="1" i="0" u="none" strike="noStrike" kern="1200" cap="none" spc="0" normalizeH="0" baseline="0" dirty="0" smtClean="0">
                <a:ln>
                  <a:noFill/>
                </a:ln>
                <a:solidFill>
                  <a:schemeClr val="bg2">
                    <a:lumMod val="75000"/>
                  </a:schemeClr>
                </a:solidFill>
                <a:effectLst/>
                <a:uLnTx/>
                <a:uFillTx/>
                <a:latin typeface="+mj-lt"/>
                <a:ea typeface="+mj-ea"/>
                <a:cs typeface="+mj-cs"/>
              </a:rPr>
              <a:t>Valentina</a:t>
            </a:r>
            <a:r>
              <a:rPr kumimoji="0" lang="it-IT" sz="2400" b="1" i="0" u="none" strike="noStrike" kern="1200" cap="none" spc="0" normalizeH="0" dirty="0" smtClean="0">
                <a:ln>
                  <a:noFill/>
                </a:ln>
                <a:solidFill>
                  <a:schemeClr val="bg2">
                    <a:lumMod val="75000"/>
                  </a:schemeClr>
                </a:solidFill>
                <a:effectLst/>
                <a:uLnTx/>
                <a:uFillTx/>
                <a:latin typeface="+mj-lt"/>
                <a:ea typeface="+mj-ea"/>
                <a:cs typeface="+mj-cs"/>
              </a:rPr>
              <a:t> </a:t>
            </a:r>
            <a:r>
              <a:rPr kumimoji="0" lang="it-IT" sz="2400" b="1" i="0" u="none" strike="noStrike" kern="1200" cap="none" spc="0" normalizeH="0" dirty="0" err="1" smtClean="0">
                <a:ln>
                  <a:noFill/>
                </a:ln>
                <a:solidFill>
                  <a:schemeClr val="bg2">
                    <a:lumMod val="75000"/>
                  </a:schemeClr>
                </a:solidFill>
                <a:effectLst/>
                <a:uLnTx/>
                <a:uFillTx/>
                <a:latin typeface="+mj-lt"/>
                <a:ea typeface="+mj-ea"/>
                <a:cs typeface="+mj-cs"/>
              </a:rPr>
              <a:t>Ottolenghi</a:t>
            </a:r>
            <a:endParaRPr kumimoji="0" lang="it-IT" sz="2400" b="1" i="0" u="none" strike="noStrike" kern="1200" cap="none" spc="0" normalizeH="0" dirty="0" smtClean="0">
              <a:ln>
                <a:noFill/>
              </a:ln>
              <a:solidFill>
                <a:schemeClr val="bg2">
                  <a:lumMod val="75000"/>
                </a:schemeClr>
              </a:solidFill>
              <a:effectLst/>
              <a:uLnTx/>
              <a:uFillTx/>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lang="it-IT" sz="2000" b="1" i="1" baseline="0" noProof="0" dirty="0" smtClean="0">
                <a:solidFill>
                  <a:schemeClr val="bg2">
                    <a:lumMod val="75000"/>
                  </a:schemeClr>
                </a:solidFill>
                <a:latin typeface="+mj-lt"/>
                <a:ea typeface="+mj-ea"/>
                <a:cs typeface="+mj-cs"/>
              </a:rPr>
              <a:t>Sfondo – Girl</a:t>
            </a:r>
            <a:r>
              <a:rPr lang="it-IT" sz="2000" b="1" i="1" noProof="0" dirty="0" smtClean="0">
                <a:solidFill>
                  <a:schemeClr val="bg2">
                    <a:lumMod val="75000"/>
                  </a:schemeClr>
                </a:solidFill>
                <a:latin typeface="+mj-lt"/>
                <a:ea typeface="+mj-ea"/>
                <a:cs typeface="+mj-cs"/>
              </a:rPr>
              <a:t> </a:t>
            </a:r>
            <a:r>
              <a:rPr lang="it-IT" sz="2000" b="1" i="1" noProof="0" dirty="0" err="1" smtClean="0">
                <a:solidFill>
                  <a:schemeClr val="bg2">
                    <a:lumMod val="75000"/>
                  </a:schemeClr>
                </a:solidFill>
                <a:latin typeface="+mj-lt"/>
                <a:ea typeface="+mj-ea"/>
                <a:cs typeface="+mj-cs"/>
              </a:rPr>
              <a:t>with</a:t>
            </a:r>
            <a:r>
              <a:rPr lang="it-IT" sz="2000" b="1" i="1" noProof="0" dirty="0" smtClean="0">
                <a:solidFill>
                  <a:schemeClr val="bg2">
                    <a:lumMod val="75000"/>
                  </a:schemeClr>
                </a:solidFill>
                <a:latin typeface="+mj-lt"/>
                <a:ea typeface="+mj-ea"/>
                <a:cs typeface="+mj-cs"/>
              </a:rPr>
              <a:t> a </a:t>
            </a:r>
            <a:r>
              <a:rPr lang="it-IT" sz="2000" b="1" i="1" noProof="0" dirty="0" err="1" smtClean="0">
                <a:solidFill>
                  <a:schemeClr val="bg2">
                    <a:lumMod val="75000"/>
                  </a:schemeClr>
                </a:solidFill>
                <a:latin typeface="+mj-lt"/>
                <a:ea typeface="+mj-ea"/>
                <a:cs typeface="+mj-cs"/>
              </a:rPr>
              <a:t>bee</a:t>
            </a:r>
            <a:r>
              <a:rPr lang="it-IT" sz="2000" b="1" i="1" noProof="0" dirty="0" smtClean="0">
                <a:solidFill>
                  <a:schemeClr val="bg2">
                    <a:lumMod val="75000"/>
                  </a:schemeClr>
                </a:solidFill>
                <a:latin typeface="+mj-lt"/>
                <a:ea typeface="+mj-ea"/>
                <a:cs typeface="+mj-cs"/>
              </a:rPr>
              <a:t> </a:t>
            </a:r>
            <a:r>
              <a:rPr lang="it-IT" sz="2000" b="1" i="1" noProof="0" dirty="0" err="1" smtClean="0">
                <a:solidFill>
                  <a:schemeClr val="bg2">
                    <a:lumMod val="75000"/>
                  </a:schemeClr>
                </a:solidFill>
                <a:latin typeface="+mj-lt"/>
                <a:ea typeface="+mj-ea"/>
                <a:cs typeface="+mj-cs"/>
              </a:rPr>
              <a:t>dress</a:t>
            </a:r>
            <a:r>
              <a:rPr lang="it-IT" sz="2000" b="1" i="1" noProof="0" dirty="0" smtClean="0">
                <a:solidFill>
                  <a:schemeClr val="bg2">
                    <a:lumMod val="75000"/>
                  </a:schemeClr>
                </a:solidFill>
                <a:latin typeface="+mj-lt"/>
                <a:ea typeface="+mj-ea"/>
                <a:cs typeface="+mj-cs"/>
              </a:rPr>
              <a:t>, </a:t>
            </a:r>
            <a:r>
              <a:rPr lang="it-IT" sz="2000" b="1" i="1" noProof="0" dirty="0" err="1" smtClean="0">
                <a:solidFill>
                  <a:schemeClr val="bg2">
                    <a:lumMod val="75000"/>
                  </a:schemeClr>
                </a:solidFill>
                <a:latin typeface="+mj-lt"/>
                <a:ea typeface="+mj-ea"/>
                <a:cs typeface="+mj-cs"/>
              </a:rPr>
              <a:t>Maggie</a:t>
            </a:r>
            <a:r>
              <a:rPr lang="it-IT" sz="2000" b="1" i="1" noProof="0" dirty="0" smtClean="0">
                <a:solidFill>
                  <a:schemeClr val="bg2">
                    <a:lumMod val="75000"/>
                  </a:schemeClr>
                </a:solidFill>
                <a:latin typeface="+mj-lt"/>
                <a:ea typeface="+mj-ea"/>
                <a:cs typeface="+mj-cs"/>
              </a:rPr>
              <a:t> Taylor 1999-2004</a:t>
            </a:r>
            <a:endParaRPr lang="it-IT" sz="2000" b="1" i="1" baseline="0" noProof="0" dirty="0" smtClean="0">
              <a:solidFill>
                <a:schemeClr val="bg2">
                  <a:lumMod val="75000"/>
                </a:schemeClr>
              </a:solidFill>
              <a:latin typeface="+mj-lt"/>
              <a:ea typeface="+mj-ea"/>
              <a:cs typeface="+mj-cs"/>
            </a:endParaRPr>
          </a:p>
          <a:p>
            <a:pPr algn="ctr"/>
            <a:r>
              <a:rPr lang="it-IT" sz="2000" b="1" i="1" noProof="0" dirty="0" smtClean="0">
                <a:solidFill>
                  <a:schemeClr val="bg2">
                    <a:lumMod val="75000"/>
                  </a:schemeClr>
                </a:solidFill>
                <a:latin typeface="+mj-lt"/>
                <a:ea typeface="+mj-ea"/>
                <a:cs typeface="+mj-cs"/>
              </a:rPr>
              <a:t>Musica – Notturno Op 9 N 2 in mi bemolle, Chopin</a:t>
            </a:r>
            <a:endParaRPr lang="it-IT" sz="2000" b="1" i="1" dirty="0" smtClean="0"/>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24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363757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799770"/>
            <a:ext cx="12191999" cy="5058229"/>
          </a:xfrm>
        </p:spPr>
        <p:txBody>
          <a:bodyPr>
            <a:normAutofit/>
          </a:bodyPr>
          <a:lstStyle/>
          <a:p>
            <a:pPr algn="just">
              <a:lnSpc>
                <a:spcPct val="120000"/>
              </a:lnSpc>
            </a:pPr>
            <a:r>
              <a:rPr lang="it-IT" sz="3000" dirty="0" smtClean="0">
                <a:solidFill>
                  <a:schemeClr val="bg2">
                    <a:lumMod val="75000"/>
                  </a:schemeClr>
                </a:solidFill>
              </a:rPr>
              <a:t>Promozione di percorsi didattici </a:t>
            </a:r>
            <a:r>
              <a:rPr lang="it-IT" sz="3000" dirty="0">
                <a:solidFill>
                  <a:schemeClr val="bg2">
                    <a:lumMod val="75000"/>
                  </a:schemeClr>
                </a:solidFill>
              </a:rPr>
              <a:t>interdisciplinari che forniscano agli alunni gli strumenti per individuare e apprezzare il bello nei vari aspetti della vita, della realtà circostante e dell’arte e per favorire lo sviluppo del pensiero critico e divergente, la capacità di comprendere l’importanza del rispetto per l’ambiente e il gusto per le cose belle.   </a:t>
            </a:r>
          </a:p>
          <a:p>
            <a:endParaRPr lang="it-IT" dirty="0"/>
          </a:p>
        </p:txBody>
      </p:sp>
    </p:spTree>
    <p:extLst>
      <p:ext uri="{BB962C8B-B14F-4D97-AF65-F5344CB8AC3E}">
        <p14:creationId xmlns:p14="http://schemas.microsoft.com/office/powerpoint/2010/main" val="40073713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
            <a:ext cx="12191999" cy="6857998"/>
          </a:xfrm>
        </p:spPr>
        <p:txBody>
          <a:bodyPr>
            <a:noAutofit/>
          </a:bodyPr>
          <a:lstStyle/>
          <a:p>
            <a:pPr marL="0" indent="0">
              <a:buNone/>
            </a:pPr>
            <a:r>
              <a:rPr lang="it-IT" sz="3000" b="1" dirty="0">
                <a:solidFill>
                  <a:schemeClr val="bg2">
                    <a:lumMod val="75000"/>
                  </a:schemeClr>
                </a:solidFill>
              </a:rPr>
              <a:t>Finalità</a:t>
            </a:r>
            <a:r>
              <a:rPr lang="it-IT" sz="3000" b="1" dirty="0" smtClean="0">
                <a:solidFill>
                  <a:schemeClr val="bg2">
                    <a:lumMod val="75000"/>
                  </a:schemeClr>
                </a:solidFill>
              </a:rPr>
              <a:t>:</a:t>
            </a:r>
          </a:p>
          <a:p>
            <a:pPr marL="0" indent="0">
              <a:buNone/>
            </a:pPr>
            <a:endParaRPr lang="it-IT" sz="3000" b="1" dirty="0" smtClean="0">
              <a:solidFill>
                <a:schemeClr val="bg2">
                  <a:lumMod val="75000"/>
                </a:schemeClr>
              </a:solidFill>
            </a:endParaRPr>
          </a:p>
          <a:p>
            <a:pPr marL="0" indent="0">
              <a:buNone/>
            </a:pPr>
            <a:endParaRPr lang="it-IT" sz="3000" dirty="0">
              <a:solidFill>
                <a:schemeClr val="bg2">
                  <a:lumMod val="75000"/>
                </a:schemeClr>
              </a:solidFill>
            </a:endParaRPr>
          </a:p>
          <a:p>
            <a:pPr marL="0" indent="0">
              <a:buNone/>
            </a:pPr>
            <a:endParaRPr lang="it-IT" sz="3000" dirty="0"/>
          </a:p>
          <a:p>
            <a:pPr>
              <a:lnSpc>
                <a:spcPct val="120000"/>
              </a:lnSpc>
            </a:pPr>
            <a:r>
              <a:rPr lang="it-IT" sz="3000" dirty="0">
                <a:solidFill>
                  <a:schemeClr val="bg2">
                    <a:lumMod val="75000"/>
                  </a:schemeClr>
                </a:solidFill>
              </a:rPr>
              <a:t>Educare alla bellezza in tutte le sue forme artistiche e emozionali per fruire del bello in modo disinteressato rendendo la persona più capace di gratuità.</a:t>
            </a:r>
          </a:p>
          <a:p>
            <a:pPr>
              <a:lnSpc>
                <a:spcPct val="120000"/>
              </a:lnSpc>
            </a:pPr>
            <a:r>
              <a:rPr lang="it-IT" sz="3000" dirty="0">
                <a:solidFill>
                  <a:schemeClr val="bg2">
                    <a:lumMod val="75000"/>
                  </a:schemeClr>
                </a:solidFill>
              </a:rPr>
              <a:t>Educare al rispetto del valore estetico e sociale del patrimonio ambientale, artistico e culturale del Paese in cui viviamo.</a:t>
            </a:r>
          </a:p>
          <a:p>
            <a:pPr>
              <a:lnSpc>
                <a:spcPct val="120000"/>
              </a:lnSpc>
            </a:pPr>
            <a:r>
              <a:rPr lang="it-IT" sz="3000" dirty="0">
                <a:solidFill>
                  <a:schemeClr val="bg2">
                    <a:lumMod val="75000"/>
                  </a:schemeClr>
                </a:solidFill>
              </a:rPr>
              <a:t>Promuovere la cultura del patrimonio paesaggistico locale per vivere in modo più armonico le relazioni umane insite in esso</a:t>
            </a:r>
            <a:r>
              <a:rPr lang="it-IT" sz="3000" dirty="0"/>
              <a:t>.</a:t>
            </a:r>
          </a:p>
          <a:p>
            <a:pPr>
              <a:lnSpc>
                <a:spcPct val="120000"/>
              </a:lnSpc>
            </a:pPr>
            <a:endParaRPr lang="it-IT" sz="3000" dirty="0"/>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3000"/>
                                        <p:tgtEl>
                                          <p:spTgt spid="3">
                                            <p:txEl>
                                              <p:pRg st="4" end="4"/>
                                            </p:txEl>
                                          </p:spTgt>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3000"/>
                                        <p:tgtEl>
                                          <p:spTgt spid="3">
                                            <p:txEl>
                                              <p:pRg st="5" end="5"/>
                                            </p:txEl>
                                          </p:spTgt>
                                        </p:tgtEl>
                                      </p:cBhvr>
                                    </p:animEffect>
                                  </p:childTnLst>
                                </p:cTn>
                              </p:par>
                            </p:childTnLst>
                          </p:cTn>
                        </p:par>
                        <p:par>
                          <p:cTn id="12" fill="hold">
                            <p:stCondLst>
                              <p:cond delay="6000"/>
                            </p:stCondLst>
                            <p:childTnLst>
                              <p:par>
                                <p:cTn id="13" presetID="10" presetClass="entr" presetSubtype="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3000"/>
                                        <p:tgtEl>
                                          <p:spTgt spid="3">
                                            <p:txEl>
                                              <p:pRg st="6" end="6"/>
                                            </p:txEl>
                                          </p:spTgt>
                                        </p:tgtEl>
                                      </p:cBhvr>
                                    </p:animEffect>
                                  </p:childTnLst>
                                </p:cTn>
                              </p:par>
                            </p:childTnLst>
                          </p:cTn>
                        </p:par>
                        <p:par>
                          <p:cTn id="16" fill="hold">
                            <p:stCondLst>
                              <p:cond delay="9000"/>
                            </p:stCondLst>
                            <p:childTnLst>
                              <p:par>
                                <p:cTn id="17" presetID="10" presetClass="exit" presetSubtype="0" fill="hold" nodeType="afterEffect">
                                  <p:stCondLst>
                                    <p:cond delay="0"/>
                                  </p:stCondLst>
                                  <p:childTnLst>
                                    <p:animEffect transition="out" filter="fade">
                                      <p:cBhvr>
                                        <p:cTn id="18" dur="2000"/>
                                        <p:tgtEl>
                                          <p:spTgt spid="3">
                                            <p:txEl>
                                              <p:pRg st="4" end="4"/>
                                            </p:txEl>
                                          </p:spTgt>
                                        </p:tgtEl>
                                      </p:cBhvr>
                                    </p:animEffect>
                                    <p:set>
                                      <p:cBhvr>
                                        <p:cTn id="19" dur="1" fill="hold">
                                          <p:stCondLst>
                                            <p:cond delay="1999"/>
                                          </p:stCondLst>
                                        </p:cTn>
                                        <p:tgtEl>
                                          <p:spTgt spid="3">
                                            <p:txEl>
                                              <p:pRg st="4" end="4"/>
                                            </p:txEl>
                                          </p:spTgt>
                                        </p:tgtEl>
                                        <p:attrNameLst>
                                          <p:attrName>style.visibility</p:attrName>
                                        </p:attrNameLst>
                                      </p:cBhvr>
                                      <p:to>
                                        <p:strVal val="hidden"/>
                                      </p:to>
                                    </p:set>
                                  </p:childTnLst>
                                </p:cTn>
                              </p:par>
                            </p:childTnLst>
                          </p:cTn>
                        </p:par>
                        <p:par>
                          <p:cTn id="20" fill="hold">
                            <p:stCondLst>
                              <p:cond delay="11000"/>
                            </p:stCondLst>
                            <p:childTnLst>
                              <p:par>
                                <p:cTn id="21" presetID="10" presetClass="exit" presetSubtype="0" fill="hold" nodeType="afterEffect">
                                  <p:stCondLst>
                                    <p:cond delay="0"/>
                                  </p:stCondLst>
                                  <p:childTnLst>
                                    <p:animEffect transition="out" filter="fade">
                                      <p:cBhvr>
                                        <p:cTn id="22" dur="2000"/>
                                        <p:tgtEl>
                                          <p:spTgt spid="3">
                                            <p:txEl>
                                              <p:pRg st="5" end="5"/>
                                            </p:txEl>
                                          </p:spTgt>
                                        </p:tgtEl>
                                      </p:cBhvr>
                                    </p:animEffect>
                                    <p:set>
                                      <p:cBhvr>
                                        <p:cTn id="23" dur="1" fill="hold">
                                          <p:stCondLst>
                                            <p:cond delay="1999"/>
                                          </p:stCondLst>
                                        </p:cTn>
                                        <p:tgtEl>
                                          <p:spTgt spid="3">
                                            <p:txEl>
                                              <p:pRg st="5" end="5"/>
                                            </p:txEl>
                                          </p:spTgt>
                                        </p:tgtEl>
                                        <p:attrNameLst>
                                          <p:attrName>style.visibility</p:attrName>
                                        </p:attrNameLst>
                                      </p:cBhvr>
                                      <p:to>
                                        <p:strVal val="hidden"/>
                                      </p:to>
                                    </p:set>
                                  </p:childTnLst>
                                </p:cTn>
                              </p:par>
                            </p:childTnLst>
                          </p:cTn>
                        </p:par>
                        <p:par>
                          <p:cTn id="24" fill="hold">
                            <p:stCondLst>
                              <p:cond delay="13000"/>
                            </p:stCondLst>
                            <p:childTnLst>
                              <p:par>
                                <p:cTn id="25" presetID="10" presetClass="exit" presetSubtype="0" fill="hold" nodeType="afterEffect">
                                  <p:stCondLst>
                                    <p:cond delay="0"/>
                                  </p:stCondLst>
                                  <p:childTnLst>
                                    <p:animEffect transition="out" filter="fade">
                                      <p:cBhvr>
                                        <p:cTn id="26" dur="2000"/>
                                        <p:tgtEl>
                                          <p:spTgt spid="3">
                                            <p:txEl>
                                              <p:pRg st="6" end="6"/>
                                            </p:txEl>
                                          </p:spTgt>
                                        </p:tgtEl>
                                      </p:cBhvr>
                                    </p:animEffect>
                                    <p:set>
                                      <p:cBhvr>
                                        <p:cTn id="27"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3">
                                            <p:txEl>
                                              <p:pRg st="0" end="0"/>
                                            </p:txEl>
                                          </p:spTgt>
                                        </p:tgtEl>
                                      </p:cBhvr>
                                    </p:animEffect>
                                    <p:set>
                                      <p:cBhvr>
                                        <p:cTn id="3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2000"/>
                                        <p:tgtEl>
                                          <p:spTgt spid="3">
                                            <p:txEl>
                                              <p:pRg st="4" end="4"/>
                                            </p:txEl>
                                          </p:spTgt>
                                        </p:tgtEl>
                                      </p:cBhvr>
                                    </p:animEffect>
                                    <p:set>
                                      <p:cBhvr>
                                        <p:cTn id="3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000"/>
                                        <p:tgtEl>
                                          <p:spTgt spid="3">
                                            <p:txEl>
                                              <p:pRg st="5" end="5"/>
                                            </p:txEl>
                                          </p:spTgt>
                                        </p:tgtEl>
                                      </p:cBhvr>
                                    </p:animEffect>
                                    <p:set>
                                      <p:cBhvr>
                                        <p:cTn id="42"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2000"/>
                                        <p:tgtEl>
                                          <p:spTgt spid="3">
                                            <p:txEl>
                                              <p:pRg st="6" end="6"/>
                                            </p:txEl>
                                          </p:spTgt>
                                        </p:tgtEl>
                                      </p:cBhvr>
                                    </p:animEffect>
                                    <p:set>
                                      <p:cBhvr>
                                        <p:cTn id="47"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Obiettivi:</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marR="0" lvl="0" indent="-342900" algn="l" defTabSz="457200" rtl="0" eaLnBrk="1" fontAlgn="auto" latinLnBrk="0" hangingPunct="1">
              <a:lnSpc>
                <a:spcPct val="120000"/>
              </a:lnSpc>
              <a:spcBef>
                <a:spcPts val="1000"/>
              </a:spcBef>
              <a:spcAft>
                <a:spcPts val="0"/>
              </a:spcAft>
              <a:buClr>
                <a:schemeClr val="bg2">
                  <a:lumMod val="40000"/>
                  <a:lumOff val="60000"/>
                </a:schemeClr>
              </a:buClr>
              <a:buSzPct val="80000"/>
              <a:buFont typeface="Wingdings 3" charset="2"/>
              <a:buChar char=""/>
              <a:tabLst/>
              <a:defRPr/>
            </a:pPr>
            <a:r>
              <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rPr>
              <a:t>Educare alla bellezza, al rispetto e alla valorizzazione dei beni culturali (opere di scultura, pittura, teatro, cinema, ecc.) in quanto patrimonio comune, identificativo di una cultura che sia in grado di evolversi per includere pacificamente nuove culture presenti sul territorio per una migliore convivenza.</a:t>
            </a:r>
            <a:endParaRPr kumimoji="0" lang="it-IT" sz="3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2"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grpId="1" nodeType="after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fade">
                                      <p:cBhvr>
                                        <p:cTn id="11" dur="5000"/>
                                        <p:tgtEl>
                                          <p:spTgt spid="5">
                                            <p:txEl>
                                              <p:pRg st="4" end="4"/>
                                            </p:txEl>
                                          </p:spTgt>
                                        </p:tgtEl>
                                      </p:cBhvr>
                                    </p:animEffect>
                                  </p:childTnLst>
                                </p:cTn>
                              </p:par>
                            </p:childTnLst>
                          </p:cTn>
                        </p:par>
                        <p:par>
                          <p:cTn id="12" fill="hold">
                            <p:stCondLst>
                              <p:cond delay="7000"/>
                            </p:stCondLst>
                            <p:childTnLst>
                              <p:par>
                                <p:cTn id="13" presetID="10" presetClass="exit" presetSubtype="0" fill="hold" grpId="0" nodeType="afterEffect">
                                  <p:stCondLst>
                                    <p:cond delay="0"/>
                                  </p:stCondLst>
                                  <p:childTnLst>
                                    <p:animEffect transition="out" filter="fade">
                                      <p:cBhvr>
                                        <p:cTn id="14" dur="5000"/>
                                        <p:tgtEl>
                                          <p:spTgt spid="5">
                                            <p:txEl>
                                              <p:pRg st="4" end="4"/>
                                            </p:txEl>
                                          </p:spTgt>
                                        </p:tgtEl>
                                      </p:cBhvr>
                                    </p:animEffect>
                                    <p:set>
                                      <p:cBhvr>
                                        <p:cTn id="15" dur="1" fill="hold">
                                          <p:stCondLst>
                                            <p:cond delay="49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 grpId="1" uiExpand="1" build="allAtOnce"/>
      <p:bldP spid="5" grpId="2"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Obiettivi:</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lvl="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Avvicinare i giovani alunni al linguaggio della poesia classica e contemporanea, stimolandoli alla produzione poetica per arricchire la proprio personalità attraverso la consapevolezza e l’espressione delle emozioni.</a:t>
            </a:r>
            <a:endParaRPr lang="it-IT" sz="3000" dirty="0">
              <a:solidFill>
                <a:schemeClr val="bg2">
                  <a:lumMod val="75000"/>
                </a:schemeClr>
              </a:solidFill>
              <a:latin typeface="+mj-lt"/>
              <a:ea typeface="+mj-ea"/>
              <a:cs typeface="+mj-cs"/>
            </a:endParaRP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0"/>
                                        <p:tgtEl>
                                          <p:spTgt spid="4">
                                            <p:txEl>
                                              <p:pRg st="4" end="4"/>
                                            </p:txEl>
                                          </p:spTgt>
                                        </p:tgtEl>
                                      </p:cBhvr>
                                    </p:animEffect>
                                    <p:set>
                                      <p:cBhvr>
                                        <p:cTn id="12" dur="1" fill="hold">
                                          <p:stCondLst>
                                            <p:cond delay="4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p:cNvSpPr txBox="1">
            <a:spLocks/>
          </p:cNvSpPr>
          <p:nvPr/>
        </p:nvSpPr>
        <p:spPr>
          <a:xfrm>
            <a:off x="0"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Obiettivi:</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lvl="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Conoscere, in parallelo con i percorsi storici e geografici, come l’uomo nel corso dei secoli, sia intervenuto per creare i diversi ambienti urbani, con particolare riguardo all’architettura e alla produzione artistica.</a:t>
            </a:r>
            <a:endParaRPr lang="it-IT" sz="3000" dirty="0">
              <a:solidFill>
                <a:schemeClr val="bg2">
                  <a:lumMod val="75000"/>
                </a:schemeClr>
              </a:solidFill>
              <a:latin typeface="+mj-lt"/>
              <a:ea typeface="+mj-ea"/>
              <a:cs typeface="+mj-cs"/>
            </a:endParaRP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0"/>
                                        <p:tgtEl>
                                          <p:spTgt spid="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0"/>
                                        <p:tgtEl>
                                          <p:spTgt spid="7">
                                            <p:txEl>
                                              <p:pRg st="4" end="4"/>
                                            </p:txEl>
                                          </p:spTgt>
                                        </p:tgtEl>
                                      </p:cBhvr>
                                    </p:animEffect>
                                    <p:set>
                                      <p:cBhvr>
                                        <p:cTn id="12" dur="1" fill="hold">
                                          <p:stCondLst>
                                            <p:cond delay="4999"/>
                                          </p:stCondLst>
                                        </p:cTn>
                                        <p:tgtEl>
                                          <p:spTgt spid="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Obiettivi:</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lvl="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Educare a ritrovare nella musica le proprie emozioni e ad appropriarsi di un fondamentale mezzo di espressione e comunicazione.</a:t>
            </a:r>
          </a:p>
          <a:p>
            <a:pPr marL="342900" lvl="0" indent="-342900" defTabSz="457200">
              <a:lnSpc>
                <a:spcPct val="120000"/>
              </a:lnSpc>
              <a:spcBef>
                <a:spcPts val="1000"/>
              </a:spcBef>
              <a:buClr>
                <a:schemeClr val="bg2">
                  <a:lumMod val="40000"/>
                  <a:lumOff val="60000"/>
                </a:schemeClr>
              </a:buClr>
              <a:buSzPct val="80000"/>
              <a:buFont typeface="Wingdings 3" charset="2"/>
              <a:buChar char=""/>
            </a:pPr>
            <a:r>
              <a:rPr lang="it-IT" sz="3000" dirty="0" smtClean="0">
                <a:solidFill>
                  <a:schemeClr val="bg2">
                    <a:lumMod val="75000"/>
                  </a:schemeClr>
                </a:solidFill>
                <a:latin typeface="+mj-lt"/>
                <a:ea typeface="+mj-ea"/>
                <a:cs typeface="+mj-cs"/>
              </a:rPr>
              <a:t>Avviare a saper esprimere, anche attraverso l’espressione corporea, sentimenti e partecipazione al senso del bello.</a:t>
            </a: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fade">
                                      <p:cBhvr>
                                        <p:cTn id="7" dur="3000"/>
                                        <p:tgtEl>
                                          <p:spTgt spid="8">
                                            <p:txEl>
                                              <p:pRg st="4" end="4"/>
                                            </p:txEl>
                                          </p:spTgt>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animEffect transition="in" filter="fade">
                                      <p:cBhvr>
                                        <p:cTn id="11" dur="3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lang="it-IT" sz="3000" b="1" dirty="0" smtClean="0">
              <a:solidFill>
                <a:schemeClr val="bg2">
                  <a:lumMod val="75000"/>
                </a:schemeClr>
              </a:solidFill>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rPr>
              <a:t>DESTINATARI</a:t>
            </a:r>
          </a:p>
          <a:p>
            <a:pPr marL="0" marR="0" lvl="0" indent="0" algn="ctr"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5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Immagine 4" descr="infanzia volti.jpg"/>
          <p:cNvPicPr>
            <a:picLocks noChangeAspect="1"/>
          </p:cNvPicPr>
          <p:nvPr/>
        </p:nvPicPr>
        <p:blipFill>
          <a:blip r:embed="rId2" cstate="print">
            <a:lum bright="10000" contrast="-30000"/>
          </a:blip>
          <a:stretch>
            <a:fillRect/>
          </a:stretch>
        </p:blipFill>
        <p:spPr>
          <a:xfrm>
            <a:off x="856446" y="1619250"/>
            <a:ext cx="4040601" cy="2324100"/>
          </a:xfrm>
          <a:prstGeom prst="cloud">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softEdge rad="63500"/>
          </a:effectLst>
        </p:spPr>
      </p:pic>
      <p:pic>
        <p:nvPicPr>
          <p:cNvPr id="6" name="Immagine 5" descr="primaria volti 2.jpg"/>
          <p:cNvPicPr>
            <a:picLocks noChangeAspect="1"/>
          </p:cNvPicPr>
          <p:nvPr/>
        </p:nvPicPr>
        <p:blipFill>
          <a:blip r:embed="rId3" cstate="print">
            <a:lum bright="20000" contrast="-20000"/>
          </a:blip>
          <a:stretch>
            <a:fillRect/>
          </a:stretch>
        </p:blipFill>
        <p:spPr>
          <a:xfrm>
            <a:off x="4101475" y="3524251"/>
            <a:ext cx="3975725" cy="2645664"/>
          </a:xfrm>
          <a:prstGeom prst="cloud">
            <a:avLst/>
          </a:prstGeom>
        </p:spPr>
      </p:pic>
      <p:pic>
        <p:nvPicPr>
          <p:cNvPr id="7" name="Immagine 6" descr="medie volti_2.jpg"/>
          <p:cNvPicPr>
            <a:picLocks noChangeAspect="1"/>
          </p:cNvPicPr>
          <p:nvPr/>
        </p:nvPicPr>
        <p:blipFill>
          <a:blip r:embed="rId4" cstate="print">
            <a:lum bright="10000" contrast="-30000"/>
          </a:blip>
          <a:stretch>
            <a:fillRect/>
          </a:stretch>
        </p:blipFill>
        <p:spPr>
          <a:xfrm>
            <a:off x="8159646" y="1638300"/>
            <a:ext cx="3594204" cy="2391779"/>
          </a:xfrm>
          <a:prstGeom prst="cloud">
            <a:avLst/>
          </a:prstGeom>
        </p:spPr>
      </p:pic>
      <p:sp>
        <p:nvSpPr>
          <p:cNvPr id="8" name="CasellaDiTesto 7"/>
          <p:cNvSpPr txBox="1"/>
          <p:nvPr/>
        </p:nvSpPr>
        <p:spPr>
          <a:xfrm>
            <a:off x="1943100" y="3867150"/>
            <a:ext cx="2000250" cy="461665"/>
          </a:xfrm>
          <a:prstGeom prst="rect">
            <a:avLst/>
          </a:prstGeom>
          <a:noFill/>
        </p:spPr>
        <p:txBody>
          <a:bodyPr wrap="square" rtlCol="0">
            <a:spAutoFit/>
          </a:bodyPr>
          <a:lstStyle/>
          <a:p>
            <a:r>
              <a:rPr lang="it-IT" sz="2400" b="1" dirty="0" smtClean="0">
                <a:solidFill>
                  <a:srgbClr val="002060"/>
                </a:solidFill>
                <a:latin typeface="+mj-lt"/>
              </a:rPr>
              <a:t>INFANZIA</a:t>
            </a:r>
            <a:endParaRPr lang="it-IT" sz="2400" b="1" dirty="0">
              <a:solidFill>
                <a:srgbClr val="002060"/>
              </a:solidFill>
              <a:latin typeface="+mj-lt"/>
            </a:endParaRPr>
          </a:p>
        </p:txBody>
      </p:sp>
      <p:sp>
        <p:nvSpPr>
          <p:cNvPr id="9" name="CasellaDiTesto 8"/>
          <p:cNvSpPr txBox="1"/>
          <p:nvPr/>
        </p:nvSpPr>
        <p:spPr>
          <a:xfrm>
            <a:off x="5029200" y="6096000"/>
            <a:ext cx="2000250" cy="461665"/>
          </a:xfrm>
          <a:prstGeom prst="rect">
            <a:avLst/>
          </a:prstGeom>
          <a:noFill/>
        </p:spPr>
        <p:txBody>
          <a:bodyPr wrap="square" rtlCol="0">
            <a:spAutoFit/>
          </a:bodyPr>
          <a:lstStyle/>
          <a:p>
            <a:r>
              <a:rPr lang="it-IT" sz="2400" b="1" dirty="0" smtClean="0">
                <a:solidFill>
                  <a:srgbClr val="002060"/>
                </a:solidFill>
                <a:latin typeface="+mj-lt"/>
              </a:rPr>
              <a:t>PRIMARIA</a:t>
            </a:r>
            <a:endParaRPr lang="it-IT" sz="2400" b="1" dirty="0">
              <a:solidFill>
                <a:srgbClr val="002060"/>
              </a:solidFill>
              <a:latin typeface="+mj-lt"/>
            </a:endParaRPr>
          </a:p>
        </p:txBody>
      </p:sp>
      <p:sp>
        <p:nvSpPr>
          <p:cNvPr id="10" name="CasellaDiTesto 9"/>
          <p:cNvSpPr txBox="1"/>
          <p:nvPr/>
        </p:nvSpPr>
        <p:spPr>
          <a:xfrm>
            <a:off x="8839200" y="3981450"/>
            <a:ext cx="2933700" cy="461665"/>
          </a:xfrm>
          <a:prstGeom prst="rect">
            <a:avLst/>
          </a:prstGeom>
          <a:noFill/>
        </p:spPr>
        <p:txBody>
          <a:bodyPr wrap="square" rtlCol="0">
            <a:spAutoFit/>
          </a:bodyPr>
          <a:lstStyle/>
          <a:p>
            <a:r>
              <a:rPr lang="it-IT" sz="2400" b="1" dirty="0" smtClean="0">
                <a:solidFill>
                  <a:srgbClr val="002060"/>
                </a:solidFill>
                <a:latin typeface="+mj-lt"/>
              </a:rPr>
              <a:t>SECONDARIA </a:t>
            </a:r>
            <a:endParaRPr lang="it-IT" sz="2400" b="1" dirty="0">
              <a:solidFill>
                <a:srgbClr val="002060"/>
              </a:solidFill>
              <a:latin typeface="+mj-lt"/>
            </a:endParaRPr>
          </a:p>
        </p:txBody>
      </p:sp>
    </p:spTree>
    <p:extLst>
      <p:ext uri="{BB962C8B-B14F-4D97-AF65-F5344CB8AC3E}">
        <p14:creationId xmlns:p14="http://schemas.microsoft.com/office/powerpoint/2010/main" val="236375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par>
                          <p:cTn id="15" fill="hold">
                            <p:stCondLst>
                              <p:cond delay="3000"/>
                            </p:stCondLst>
                            <p:childTnLst>
                              <p:par>
                                <p:cTn id="16" presetID="10"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2"/>
          <p:cNvSpPr txBox="1">
            <a:spLocks/>
          </p:cNvSpPr>
          <p:nvPr/>
        </p:nvSpPr>
        <p:spPr>
          <a:xfrm>
            <a:off x="1" y="2"/>
            <a:ext cx="12191999" cy="6857998"/>
          </a:xfrm>
          <a:prstGeom prst="rect">
            <a:avLst/>
          </a:prstGeom>
        </p:spPr>
        <p:txBody>
          <a:bodyPr vert="horz" lIns="91440" tIns="45720" rIns="91440" bIns="45720" rtlCol="0">
            <a:noAutofit/>
          </a:bodyPr>
          <a:lstStyle/>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rPr>
              <a:t>Uso delle discipline e dei saperi:</a:t>
            </a: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1"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bg2">
                  <a:lumMod val="75000"/>
                </a:schemeClr>
              </a:solidFill>
              <a:effectLst/>
              <a:uLnTx/>
              <a:uFillTx/>
              <a:latin typeface="+mj-lt"/>
              <a:ea typeface="+mj-ea"/>
              <a:cs typeface="+mj-cs"/>
            </a:endParaRPr>
          </a:p>
          <a:p>
            <a:pPr marL="0" marR="0" lvl="0" indent="0" algn="l" defTabSz="457200"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it-IT" sz="3000" b="0" i="0" u="none" strike="noStrike" kern="1200" cap="none" spc="0" normalizeH="0" baseline="0" noProof="0" dirty="0" smtClean="0">
              <a:ln>
                <a:noFill/>
              </a:ln>
              <a:solidFill>
                <a:schemeClr val="tx1"/>
              </a:solidFill>
              <a:effectLst/>
              <a:uLnTx/>
              <a:uFillTx/>
              <a:latin typeface="+mj-lt"/>
              <a:ea typeface="+mj-ea"/>
              <a:cs typeface="+mj-cs"/>
            </a:endParaRP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Italiano: lettura e stesura di tipologie testuali diverse (descrizioni, narrazioni, poesie, esposizioni, argomentazioni, cronache, annunci ecc.).</a:t>
            </a: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Lingua straniera: analisi e traduzioni di testi specifici.</a:t>
            </a:r>
          </a:p>
          <a:p>
            <a:pPr marL="342900" indent="-342900" defTabSz="457200">
              <a:lnSpc>
                <a:spcPct val="120000"/>
              </a:lnSpc>
              <a:spcBef>
                <a:spcPts val="1000"/>
              </a:spcBef>
              <a:buClr>
                <a:schemeClr val="bg2">
                  <a:lumMod val="40000"/>
                  <a:lumOff val="60000"/>
                </a:schemeClr>
              </a:buClr>
              <a:buSzPct val="80000"/>
              <a:buFont typeface="Wingdings 3" charset="2"/>
              <a:buChar char=""/>
            </a:pPr>
            <a:r>
              <a:rPr lang="it-IT" sz="2800" dirty="0" smtClean="0">
                <a:solidFill>
                  <a:schemeClr val="bg2">
                    <a:lumMod val="75000"/>
                  </a:schemeClr>
                </a:solidFill>
                <a:latin typeface="+mj-lt"/>
                <a:ea typeface="+mj-ea"/>
                <a:cs typeface="+mj-cs"/>
              </a:rPr>
              <a:t>Storia e Geografia: contestualizzazione spaziale e temporale dei beni analizzati, confronto tra le diverse tipologie di beni di Paesi diversi.</a:t>
            </a:r>
          </a:p>
        </p:txBody>
      </p:sp>
    </p:spTree>
    <p:extLst>
      <p:ext uri="{BB962C8B-B14F-4D97-AF65-F5344CB8AC3E}">
        <p14:creationId xmlns:p14="http://schemas.microsoft.com/office/powerpoint/2010/main" val="1105707479"/>
      </p:ext>
    </p:extLst>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wipe(up)">
                                      <p:cBhvr>
                                        <p:cTn id="7" dur="3000"/>
                                        <p:tgtEl>
                                          <p:spTgt spid="8">
                                            <p:txEl>
                                              <p:pRg st="4" end="4"/>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animEffect transition="in" filter="wipe(up)">
                                      <p:cBhvr>
                                        <p:cTn id="11" dur="3000"/>
                                        <p:tgtEl>
                                          <p:spTgt spid="8">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xEl>
                                              <p:pRg st="6" end="6"/>
                                            </p:txEl>
                                          </p:spTgt>
                                        </p:tgtEl>
                                        <p:attrNameLst>
                                          <p:attrName>style.visibility</p:attrName>
                                        </p:attrNameLst>
                                      </p:cBhvr>
                                      <p:to>
                                        <p:strVal val="visible"/>
                                      </p:to>
                                    </p:set>
                                    <p:animEffect transition="in" filter="wipe(up)">
                                      <p:cBhvr>
                                        <p:cTn id="16" dur="3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e">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2087</TotalTime>
  <Words>518</Words>
  <Application>Microsoft Office PowerPoint</Application>
  <PresentationFormat>Widescreen</PresentationFormat>
  <Paragraphs>93</Paragraphs>
  <Slides>13</Slides>
  <Notes>0</Notes>
  <HiddenSlides>0</HiddenSlides>
  <MMClips>1</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Bodoni MT</vt:lpstr>
      <vt:lpstr>Century Gothic</vt:lpstr>
      <vt:lpstr>Wingdings 3</vt:lpstr>
      <vt:lpstr>Ione</vt:lpstr>
      <vt:lpstr>PROGETTO DI ISTITUTO  “ALLA RICERCA DELLA BELLEZZA: arte, musica, benessere, natura e territorio”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DI ISTITUTO “IL VALORE DELLA BELLEZZA” Alla ricerca della bellezza:  arte, musica, benessere, natura e territorio</dc:title>
  <dc:creator>hp</dc:creator>
  <cp:lastModifiedBy>Francesca</cp:lastModifiedBy>
  <cp:revision>19</cp:revision>
  <dcterms:created xsi:type="dcterms:W3CDTF">2017-11-06T16:30:56Z</dcterms:created>
  <dcterms:modified xsi:type="dcterms:W3CDTF">2017-12-20T21:33:28Z</dcterms:modified>
</cp:coreProperties>
</file>